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Lst>
  <p:sldSz cx="5765800" cy="3244850"/>
  <p:notesSz cx="3244850" cy="57658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2D200454-40CA-4A62-9FC3-DE9A4176ACB9}">
      <p15:notesGuideLst xmlns:p15="http://schemas.microsoft.com/office/powerpoint/2012/main">
        <p15:guide id="1" orient="horz" pos="1838" userDrawn="1">
          <p15:clr>
            <a:srgbClr val="A4A3A4"/>
          </p15:clr>
        </p15:guide>
        <p15:guide id="2" pos="1022"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66"/>
    <p:restoredTop sz="41183"/>
  </p:normalViewPr>
  <p:slideViewPr>
    <p:cSldViewPr>
      <p:cViewPr varScale="1">
        <p:scale>
          <a:sx n="125" d="100"/>
          <a:sy n="125" d="100"/>
        </p:scale>
        <p:origin x="3432" y="176"/>
      </p:cViewPr>
      <p:guideLst>
        <p:guide orient="horz" pos="2880"/>
        <p:guide pos="2160"/>
      </p:guideLst>
    </p:cSldViewPr>
  </p:slideViewPr>
  <p:notesTextViewPr>
    <p:cViewPr>
      <p:scale>
        <a:sx n="100" d="100"/>
        <a:sy n="100" d="100"/>
      </p:scale>
      <p:origin x="0" y="0"/>
    </p:cViewPr>
  </p:notesTextViewPr>
  <p:notesViewPr>
    <p:cSldViewPr showGuides="1">
      <p:cViewPr varScale="1">
        <p:scale>
          <a:sx n="185" d="100"/>
          <a:sy n="185" d="100"/>
        </p:scale>
        <p:origin x="4832" y="168"/>
      </p:cViewPr>
      <p:guideLst>
        <p:guide orient="horz" pos="1838"/>
        <p:guide pos="1022"/>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png>
</file>

<file path=ppt/media/image10.jpg>
</file>

<file path=ppt/media/image11.jpg>
</file>

<file path=ppt/media/image12.pn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png>
</file>

<file path=ppt/media/image23.png>
</file>

<file path=ppt/media/image24.jpg>
</file>

<file path=ppt/media/image25.jpg>
</file>

<file path=ppt/media/image26.png>
</file>

<file path=ppt/media/image27.jpg>
</file>

<file path=ppt/media/image28.jpg>
</file>

<file path=ppt/media/image29.jpg>
</file>

<file path=ppt/media/image3.png>
</file>

<file path=ppt/media/image30.png>
</file>

<file path=ppt/media/image31.png>
</file>

<file path=ppt/media/image32.jpg>
</file>

<file path=ppt/media/image33.png>
</file>

<file path=ppt/media/image34.png>
</file>

<file path=ppt/media/image35.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日期占位符 2"/>
          <p:cNvSpPr>
            <a:spLocks noGrp="1"/>
          </p:cNvSpPr>
          <p:nvPr>
            <p:ph type="dt" idx="1"/>
          </p:nvPr>
        </p:nvSpPr>
        <p:spPr>
          <a:xfrm>
            <a:off x="1837736" y="1"/>
            <a:ext cx="1406221" cy="287726"/>
          </a:xfrm>
          <a:prstGeom prst="rect">
            <a:avLst/>
          </a:prstGeom>
        </p:spPr>
        <p:txBody>
          <a:bodyPr vert="horz" lIns="91440" tIns="45720" rIns="91440" bIns="45720" rtlCol="0"/>
          <a:lstStyle>
            <a:lvl1pPr algn="r">
              <a:defRPr sz="1200"/>
            </a:lvl1pPr>
          </a:lstStyle>
          <a:p>
            <a:fld id="{E13B83F2-1B01-234F-929B-04E4E575BC68}" type="datetimeFigureOut">
              <a:rPr kumimoji="1" lang="zh-CN" altLang="en-US" smtClean="0"/>
              <a:t>2020/3/18</a:t>
            </a:fld>
            <a:endParaRPr kumimoji="1" lang="zh-CN" altLang="en-US"/>
          </a:p>
        </p:txBody>
      </p:sp>
      <p:sp>
        <p:nvSpPr>
          <p:cNvPr id="4" name="幻灯片图像占位符 3"/>
          <p:cNvSpPr>
            <a:spLocks noGrp="1" noRot="1" noChangeAspect="1"/>
          </p:cNvSpPr>
          <p:nvPr>
            <p:ph type="sldImg" idx="2"/>
          </p:nvPr>
        </p:nvSpPr>
        <p:spPr>
          <a:xfrm>
            <a:off x="378618" y="368300"/>
            <a:ext cx="2487613" cy="1400569"/>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324307" y="1849442"/>
            <a:ext cx="2596237" cy="3548058"/>
          </a:xfrm>
          <a:prstGeom prst="rect">
            <a:avLst/>
          </a:prstGeom>
        </p:spPr>
        <p:txBody>
          <a:bodyPr vert="horz" lIns="91440" tIns="45720" rIns="91440" bIns="45720" rtlCol="0"/>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8" name="灯片编号占位符 7">
            <a:extLst>
              <a:ext uri="{FF2B5EF4-FFF2-40B4-BE49-F238E27FC236}">
                <a16:creationId xmlns:a16="http://schemas.microsoft.com/office/drawing/2014/main" id="{F70E5D98-F86F-1A4D-8FDE-0A0AC5071BF1}"/>
              </a:ext>
            </a:extLst>
          </p:cNvPr>
          <p:cNvSpPr>
            <a:spLocks noGrp="1"/>
          </p:cNvSpPr>
          <p:nvPr>
            <p:ph type="sldNum" sz="quarter" idx="5"/>
          </p:nvPr>
        </p:nvSpPr>
        <p:spPr>
          <a:xfrm>
            <a:off x="1838325" y="5476875"/>
            <a:ext cx="1406525" cy="288925"/>
          </a:xfrm>
          <a:prstGeom prst="rect">
            <a:avLst/>
          </a:prstGeom>
        </p:spPr>
        <p:txBody>
          <a:bodyPr vert="horz" lIns="91440" tIns="45720" rIns="91440" bIns="45720" rtlCol="0" anchor="b"/>
          <a:lstStyle>
            <a:lvl1pPr algn="r">
              <a:defRPr sz="1200"/>
            </a:lvl1pPr>
          </a:lstStyle>
          <a:p>
            <a:fld id="{6EDAD234-225C-0E4B-B6AE-ABEA858D1707}" type="slidenum">
              <a:rPr kumimoji="1" lang="zh-CN" altLang="en-US" smtClean="0"/>
              <a:t>‹#›</a:t>
            </a:fld>
            <a:endParaRPr kumimoji="1" lang="zh-CN" altLang="en-US"/>
          </a:p>
        </p:txBody>
      </p:sp>
    </p:spTree>
    <p:extLst>
      <p:ext uri="{BB962C8B-B14F-4D97-AF65-F5344CB8AC3E}">
        <p14:creationId xmlns:p14="http://schemas.microsoft.com/office/powerpoint/2010/main" val="886545855"/>
      </p:ext>
    </p:extLst>
  </p:cSld>
  <p:clrMap bg1="lt1" tx1="dk1" bg2="lt2" tx2="dk2" accent1="accent1" accent2="accent2" accent3="accent3" accent4="accent4" accent5="accent5" accent6="accent6" hlink="hlink" folHlink="folHlink"/>
  <p:notesStyle>
    <a:lvl1pPr marL="0" algn="l" defTabSz="914400" rtl="0" eaLnBrk="1" latinLnBrk="0" hangingPunct="1">
      <a:defRPr sz="60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600" kern="1200">
        <a:solidFill>
          <a:schemeClr val="tx1"/>
        </a:solidFill>
        <a:latin typeface="Arial" panose="020B0604020202020204" pitchFamily="34" charset="0"/>
        <a:ea typeface="+mn-ea"/>
        <a:cs typeface="Arial" panose="020B0604020202020204" pitchFamily="34" charset="0"/>
      </a:defRPr>
    </a:lvl2pPr>
    <a:lvl3pPr marL="914400" algn="l" defTabSz="914400" rtl="0" eaLnBrk="1" latinLnBrk="0" hangingPunct="1">
      <a:defRPr sz="600" kern="1200">
        <a:solidFill>
          <a:schemeClr val="tx1"/>
        </a:solidFill>
        <a:latin typeface="Arial" panose="020B0604020202020204" pitchFamily="34" charset="0"/>
        <a:ea typeface="+mn-ea"/>
        <a:cs typeface="Arial" panose="020B0604020202020204" pitchFamily="34" charset="0"/>
      </a:defRPr>
    </a:lvl3pPr>
    <a:lvl4pPr marL="1371600" algn="l" defTabSz="914400" rtl="0" eaLnBrk="1" latinLnBrk="0" hangingPunct="1">
      <a:defRPr sz="600" kern="1200">
        <a:solidFill>
          <a:schemeClr val="tx1"/>
        </a:solidFill>
        <a:latin typeface="Arial" panose="020B0604020202020204" pitchFamily="34" charset="0"/>
        <a:ea typeface="+mn-ea"/>
        <a:cs typeface="Arial" panose="020B0604020202020204" pitchFamily="34" charset="0"/>
      </a:defRPr>
    </a:lvl4pPr>
    <a:lvl5pPr marL="1828800" algn="l" defTabSz="914400" rtl="0" eaLnBrk="1" latinLnBrk="0" hangingPunct="1">
      <a:defRPr sz="6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600" kern="1200" dirty="0">
                <a:solidFill>
                  <a:schemeClr val="tx1"/>
                </a:solidFill>
                <a:effectLst/>
                <a:latin typeface="+mn-lt"/>
                <a:ea typeface="+mn-ea"/>
                <a:cs typeface="+mn-cs"/>
              </a:rPr>
              <a:t>Hello, my name is </a:t>
            </a:r>
            <a:r>
              <a:rPr lang="en-US" altLang="zh-CN" sz="600" kern="1200" dirty="0" err="1">
                <a:solidFill>
                  <a:schemeClr val="tx1"/>
                </a:solidFill>
                <a:effectLst/>
                <a:latin typeface="+mn-lt"/>
                <a:ea typeface="+mn-ea"/>
                <a:cs typeface="+mn-cs"/>
              </a:rPr>
              <a:t>Daoping</a:t>
            </a:r>
            <a:r>
              <a:rPr lang="en-US" altLang="zh-CN" sz="600" kern="1200" dirty="0">
                <a:solidFill>
                  <a:schemeClr val="tx1"/>
                </a:solidFill>
                <a:effectLst/>
                <a:latin typeface="+mn-lt"/>
                <a:ea typeface="+mn-ea"/>
                <a:cs typeface="+mn-cs"/>
              </a:rPr>
              <a:t>. I have been working as a master student at </a:t>
            </a:r>
            <a:r>
              <a:rPr lang="en-US" altLang="zh-CN" sz="600" kern="1200" dirty="0" err="1">
                <a:solidFill>
                  <a:schemeClr val="tx1"/>
                </a:solidFill>
                <a:effectLst/>
                <a:latin typeface="+mn-lt"/>
                <a:ea typeface="+mn-ea"/>
                <a:cs typeface="+mn-cs"/>
              </a:rPr>
              <a:t>Mercateo</a:t>
            </a:r>
            <a:r>
              <a:rPr lang="en-US" altLang="zh-CN" sz="600" kern="1200" dirty="0">
                <a:solidFill>
                  <a:schemeClr val="tx1"/>
                </a:solidFill>
                <a:effectLst/>
                <a:latin typeface="+mn-lt"/>
                <a:ea typeface="+mn-ea"/>
                <a:cs typeface="+mn-cs"/>
              </a:rPr>
              <a:t> München since September 2019, and I am very happy and proud to talk about my master thesis today. </a:t>
            </a:r>
          </a:p>
          <a:p>
            <a:endParaRPr lang="en-US" altLang="zh-CN" sz="600" kern="1200" dirty="0">
              <a:solidFill>
                <a:schemeClr val="tx1"/>
              </a:solidFill>
              <a:effectLst/>
              <a:latin typeface="+mn-lt"/>
              <a:ea typeface="+mn-ea"/>
              <a:cs typeface="+mn-cs"/>
            </a:endParaRPr>
          </a:p>
          <a:p>
            <a:r>
              <a:rPr lang="en-US" altLang="zh-CN" sz="600" kern="1200" dirty="0">
                <a:solidFill>
                  <a:schemeClr val="tx1"/>
                </a:solidFill>
                <a:effectLst/>
                <a:latin typeface="+mn-lt"/>
                <a:ea typeface="+mn-ea"/>
                <a:cs typeface="+mn-cs"/>
              </a:rPr>
              <a:t>I want to welcome everyone who is remotely joining the talk today, and thank you for your interest and participation, especially considering the current coronavirus situation.</a:t>
            </a:r>
          </a:p>
          <a:p>
            <a:endParaRPr lang="zh-CN" altLang="zh-CN" sz="600" kern="1200" dirty="0">
              <a:solidFill>
                <a:schemeClr val="tx1"/>
              </a:solidFill>
              <a:effectLst/>
              <a:latin typeface="+mn-lt"/>
              <a:ea typeface="+mn-ea"/>
              <a:cs typeface="+mn-cs"/>
            </a:endParaRPr>
          </a:p>
          <a:p>
            <a:r>
              <a:rPr lang="en-US" altLang="zh-CN" sz="600" kern="1200" dirty="0">
                <a:solidFill>
                  <a:schemeClr val="tx1"/>
                </a:solidFill>
                <a:effectLst/>
                <a:latin typeface="+mn-lt"/>
                <a:ea typeface="+mn-ea"/>
                <a:cs typeface="+mn-cs"/>
              </a:rPr>
              <a:t>The topic today is about database cleaning, or more precisely, it is about a novel approach of anomaly detection in databases, that uses probabilistic methods and vector representations, also called embeddings, of categorical values. </a:t>
            </a:r>
            <a:endParaRPr lang="zh-CN" altLang="zh-CN" sz="600" kern="1200" dirty="0">
              <a:solidFill>
                <a:schemeClr val="tx1"/>
              </a:solidFill>
              <a:effectLst/>
              <a:latin typeface="+mn-lt"/>
              <a:ea typeface="+mn-ea"/>
              <a:cs typeface="+mn-cs"/>
            </a:endParaRPr>
          </a:p>
          <a:p>
            <a:endParaRPr kumimoji="1" lang="zh-CN" altLang="en-US" sz="6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a:t>
            </a:fld>
            <a:endParaRPr kumimoji="1" lang="zh-CN" altLang="en-US"/>
          </a:p>
        </p:txBody>
      </p:sp>
    </p:spTree>
    <p:extLst>
      <p:ext uri="{BB962C8B-B14F-4D97-AF65-F5344CB8AC3E}">
        <p14:creationId xmlns:p14="http://schemas.microsoft.com/office/powerpoint/2010/main" val="24882338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If we go back to the data tuples from previous slides, and think closer about, how and why a human would suspect the first article to be an outlier. Well, its because we have a lot of external knowledge on the relationships between the attributes.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10</a:t>
            </a:fld>
            <a:endParaRPr kumimoji="1" lang="zh-CN" altLang="en-US"/>
          </a:p>
        </p:txBody>
      </p:sp>
    </p:spTree>
    <p:extLst>
      <p:ext uri="{BB962C8B-B14F-4D97-AF65-F5344CB8AC3E}">
        <p14:creationId xmlns:p14="http://schemas.microsoft.com/office/powerpoint/2010/main" val="10818807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We know that similar products should have similar prices, we know that articles with the same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a:t>
            </a:r>
            <a:r>
              <a:rPr lang="en-US" altLang="zh-CN" sz="700" b="1" kern="1200" dirty="0">
                <a:solidFill>
                  <a:schemeClr val="tx1"/>
                </a:solidFill>
                <a:effectLst/>
                <a:latin typeface="+mn-lt"/>
                <a:ea typeface="+mn-ea"/>
                <a:cs typeface="+mn-cs"/>
              </a:rPr>
              <a:t>should</a:t>
            </a:r>
            <a:r>
              <a:rPr lang="en-US" altLang="zh-CN" sz="700" kern="1200" dirty="0">
                <a:solidFill>
                  <a:schemeClr val="tx1"/>
                </a:solidFill>
                <a:effectLst/>
                <a:latin typeface="+mn-lt"/>
                <a:ea typeface="+mn-ea"/>
                <a:cs typeface="+mn-cs"/>
              </a:rPr>
              <a:t> be the same particular product and thus similar prices. And sometimes we have information that is more concrete, just like “Products of </a:t>
            </a:r>
            <a:r>
              <a:rPr lang="en-US" altLang="zh-CN" sz="700" kern="1200" dirty="0" err="1">
                <a:solidFill>
                  <a:schemeClr val="tx1"/>
                </a:solidFill>
                <a:effectLst/>
                <a:latin typeface="+mn-lt"/>
                <a:ea typeface="+mn-ea"/>
                <a:cs typeface="+mn-cs"/>
              </a:rPr>
              <a:t>Knipex</a:t>
            </a:r>
            <a:r>
              <a:rPr lang="en-US" altLang="zh-CN" sz="700" kern="1200" dirty="0">
                <a:solidFill>
                  <a:schemeClr val="tx1"/>
                </a:solidFill>
                <a:effectLst/>
                <a:latin typeface="+mn-lt"/>
                <a:ea typeface="+mn-ea"/>
                <a:cs typeface="+mn-cs"/>
              </a:rPr>
              <a:t> are generally cheaper than </a:t>
            </a:r>
            <a:r>
              <a:rPr lang="en-US" altLang="zh-CN" sz="700" kern="1200" dirty="0" err="1">
                <a:solidFill>
                  <a:schemeClr val="tx1"/>
                </a:solidFill>
                <a:effectLst/>
                <a:latin typeface="+mn-lt"/>
                <a:ea typeface="+mn-ea"/>
                <a:cs typeface="+mn-cs"/>
              </a:rPr>
              <a:t>Wera</a:t>
            </a:r>
            <a:r>
              <a:rPr lang="en-US" altLang="zh-CN" sz="700" kern="1200" dirty="0">
                <a:solidFill>
                  <a:schemeClr val="tx1"/>
                </a:solidFill>
                <a:effectLst/>
                <a:latin typeface="+mn-lt"/>
                <a:ea typeface="+mn-ea"/>
                <a:cs typeface="+mn-cs"/>
              </a:rPr>
              <a:t>”.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way a human performs anomaly detection is to accumulate such domain knowledge, and to evaluate a confidence score for each observed data tuple.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11</a:t>
            </a:fld>
            <a:endParaRPr kumimoji="1" lang="zh-CN" altLang="en-US"/>
          </a:p>
        </p:txBody>
      </p:sp>
    </p:spTree>
    <p:extLst>
      <p:ext uri="{BB962C8B-B14F-4D97-AF65-F5344CB8AC3E}">
        <p14:creationId xmlns:p14="http://schemas.microsoft.com/office/powerpoint/2010/main" val="2093395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So the main idea of my approach, is to convert such domain knowledge into probability distributions, and to calculate confidence scores for data tuples by evaluating their joint probabilities.</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process of accumulating domain knowledge is basically the process of building a graphical model. The nodes of a graphical model are random variables, which in our context are the column attributes, and the connections between these nodes represent conditional probability distributions that are based on domain knowledge.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12</a:t>
            </a:fld>
            <a:endParaRPr kumimoji="1" lang="zh-CN" altLang="en-US"/>
          </a:p>
        </p:txBody>
      </p:sp>
    </p:spTree>
    <p:extLst>
      <p:ext uri="{BB962C8B-B14F-4D97-AF65-F5344CB8AC3E}">
        <p14:creationId xmlns:p14="http://schemas.microsoft.com/office/powerpoint/2010/main" val="6337107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The graphical model I use to model dirty databases is a Bayesian network, because it is one of the simplest models available and seems suitable for our problem setup.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 Bayesian network is directed and acyclic, meaning that there are no loops in the graph. And most importantly, it allows us to implement the joint distribution of the random variables with the product of conditional distributions and prior distributions.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On the slide, you can see that we have some tables providing prior information and conditional probabilities that are already calculated. Although this graph is very much simplified, I think that you can catch the basic idea and realize by yourself that the confidence score of a tuple is, in this case, the product of the corresponding probability values.</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13</a:t>
            </a:fld>
            <a:endParaRPr kumimoji="1" lang="zh-CN" altLang="en-US"/>
          </a:p>
        </p:txBody>
      </p:sp>
    </p:spTree>
    <p:extLst>
      <p:ext uri="{BB962C8B-B14F-4D97-AF65-F5344CB8AC3E}">
        <p14:creationId xmlns:p14="http://schemas.microsoft.com/office/powerpoint/2010/main" val="1741142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Let’s have a look at how exactly domain knowledge is translated to conditional distributions.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For example, we know that similar products have similar prices, and prices might be normally distributed around some average.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To model this knowledge, we can use a normal distribution and evaluate the parameters, which are the mean and variance, from the observed database.</a:t>
            </a:r>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14</a:t>
            </a:fld>
            <a:endParaRPr kumimoji="1" lang="zh-CN" altLang="en-US"/>
          </a:p>
        </p:txBody>
      </p:sp>
    </p:spTree>
    <p:extLst>
      <p:ext uri="{BB962C8B-B14F-4D97-AF65-F5344CB8AC3E}">
        <p14:creationId xmlns:p14="http://schemas.microsoft.com/office/powerpoint/2010/main" val="2156072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The conditional distribution in this case would be the price distribution conditioned on keyword and manufacturer, and because price is a continuous value, this conditional distribution is a continuous distribution.</a:t>
            </a:r>
            <a:endParaRPr lang="de-DE" altLang="zh-CN" sz="700" kern="1200" dirty="0">
              <a:solidFill>
                <a:schemeClr val="tx1"/>
              </a:solidFill>
              <a:effectLst/>
              <a:latin typeface="+mn-lt"/>
              <a:ea typeface="+mn-ea"/>
              <a:cs typeface="+mn-cs"/>
            </a:endParaRPr>
          </a:p>
          <a:p>
            <a:endParaRPr lang="de-DE"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Given e.g. keyword equals </a:t>
            </a:r>
            <a:r>
              <a:rPr lang="en-US" altLang="zh-CN" sz="700" kern="1200" dirty="0" err="1">
                <a:solidFill>
                  <a:schemeClr val="tx1"/>
                </a:solidFill>
                <a:effectLst/>
                <a:latin typeface="+mn-lt"/>
                <a:ea typeface="+mn-ea"/>
                <a:cs typeface="+mn-cs"/>
              </a:rPr>
              <a:t>Wapuzange</a:t>
            </a:r>
            <a:r>
              <a:rPr lang="en-US" altLang="zh-CN" sz="700" kern="1200" dirty="0">
                <a:solidFill>
                  <a:schemeClr val="tx1"/>
                </a:solidFill>
                <a:effectLst/>
                <a:latin typeface="+mn-lt"/>
                <a:ea typeface="+mn-ea"/>
                <a:cs typeface="+mn-cs"/>
              </a:rPr>
              <a:t> and manufacturer equals </a:t>
            </a:r>
            <a:r>
              <a:rPr lang="en-US" altLang="zh-CN" sz="700" kern="1200" dirty="0" err="1">
                <a:solidFill>
                  <a:schemeClr val="tx1"/>
                </a:solidFill>
                <a:effectLst/>
                <a:latin typeface="+mn-lt"/>
                <a:ea typeface="+mn-ea"/>
                <a:cs typeface="+mn-cs"/>
              </a:rPr>
              <a:t>Knipex</a:t>
            </a:r>
            <a:r>
              <a:rPr lang="en-US" altLang="zh-CN" sz="700" kern="1200" dirty="0">
                <a:solidFill>
                  <a:schemeClr val="tx1"/>
                </a:solidFill>
                <a:effectLst/>
                <a:latin typeface="+mn-lt"/>
                <a:ea typeface="+mn-ea"/>
                <a:cs typeface="+mn-cs"/>
              </a:rPr>
              <a:t>, the price is then considered to be normally distributed around the average price of all “</a:t>
            </a:r>
            <a:r>
              <a:rPr lang="en-US" altLang="zh-CN" sz="700" kern="1200" dirty="0" err="1">
                <a:solidFill>
                  <a:schemeClr val="tx1"/>
                </a:solidFill>
                <a:effectLst/>
                <a:latin typeface="+mn-lt"/>
                <a:ea typeface="+mn-ea"/>
                <a:cs typeface="+mn-cs"/>
              </a:rPr>
              <a:t>Knipex</a:t>
            </a:r>
            <a:r>
              <a:rPr lang="en-US" altLang="zh-CN" sz="700" kern="1200" dirty="0">
                <a:solidFill>
                  <a:schemeClr val="tx1"/>
                </a:solidFill>
                <a:effectLst/>
                <a:latin typeface="+mn-lt"/>
                <a:ea typeface="+mn-ea"/>
                <a:cs typeface="+mn-cs"/>
              </a:rPr>
              <a:t> </a:t>
            </a:r>
            <a:r>
              <a:rPr lang="en-US" altLang="zh-CN" sz="700" kern="1200" dirty="0" err="1">
                <a:solidFill>
                  <a:schemeClr val="tx1"/>
                </a:solidFill>
                <a:effectLst/>
                <a:latin typeface="+mn-lt"/>
                <a:ea typeface="+mn-ea"/>
                <a:cs typeface="+mn-cs"/>
              </a:rPr>
              <a:t>Wapuzange</a:t>
            </a:r>
            <a:r>
              <a:rPr lang="en-US" altLang="zh-CN" sz="700" kern="1200" dirty="0">
                <a:solidFill>
                  <a:schemeClr val="tx1"/>
                </a:solidFill>
                <a:effectLst/>
                <a:latin typeface="+mn-lt"/>
                <a:ea typeface="+mn-ea"/>
                <a:cs typeface="+mn-cs"/>
              </a:rPr>
              <a:t>” articles with a certain observed variance.</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And since we are only </a:t>
            </a:r>
            <a:r>
              <a:rPr lang="en-US" altLang="zh-CN" sz="700" b="1" kern="1200" dirty="0">
                <a:solidFill>
                  <a:schemeClr val="tx1"/>
                </a:solidFill>
                <a:effectLst/>
                <a:latin typeface="+mn-lt"/>
                <a:ea typeface="+mn-ea"/>
                <a:cs typeface="+mn-cs"/>
              </a:rPr>
              <a:t>extracting information from</a:t>
            </a:r>
            <a:r>
              <a:rPr lang="en-US" altLang="zh-CN" sz="700" kern="1200" dirty="0">
                <a:solidFill>
                  <a:schemeClr val="tx1"/>
                </a:solidFill>
                <a:effectLst/>
                <a:latin typeface="+mn-lt"/>
                <a:ea typeface="+mn-ea"/>
                <a:cs typeface="+mn-cs"/>
              </a:rPr>
              <a:t> the observed database, without involving extra external information, like e.g. the true price of “</a:t>
            </a:r>
            <a:r>
              <a:rPr lang="en-US" altLang="zh-CN" sz="700" kern="1200" dirty="0" err="1">
                <a:solidFill>
                  <a:schemeClr val="tx1"/>
                </a:solidFill>
                <a:effectLst/>
                <a:latin typeface="+mn-lt"/>
                <a:ea typeface="+mn-ea"/>
                <a:cs typeface="+mn-cs"/>
              </a:rPr>
              <a:t>Knipex</a:t>
            </a:r>
            <a:r>
              <a:rPr lang="en-US" altLang="zh-CN" sz="700" kern="1200" dirty="0">
                <a:solidFill>
                  <a:schemeClr val="tx1"/>
                </a:solidFill>
                <a:effectLst/>
                <a:latin typeface="+mn-lt"/>
                <a:ea typeface="+mn-ea"/>
                <a:cs typeface="+mn-cs"/>
              </a:rPr>
              <a:t> </a:t>
            </a:r>
            <a:r>
              <a:rPr lang="en-US" altLang="zh-CN" sz="700" kern="1200" dirty="0" err="1">
                <a:solidFill>
                  <a:schemeClr val="tx1"/>
                </a:solidFill>
                <a:effectLst/>
                <a:latin typeface="+mn-lt"/>
                <a:ea typeface="+mn-ea"/>
                <a:cs typeface="+mn-cs"/>
              </a:rPr>
              <a:t>Wapuzangen</a:t>
            </a:r>
            <a:r>
              <a:rPr lang="en-US" altLang="zh-CN" sz="700" kern="1200" dirty="0">
                <a:solidFill>
                  <a:schemeClr val="tx1"/>
                </a:solidFill>
                <a:effectLst/>
                <a:latin typeface="+mn-lt"/>
                <a:ea typeface="+mn-ea"/>
                <a:cs typeface="+mn-cs"/>
              </a:rPr>
              <a:t>”, we can re-use this probabilistic modeling procedure for other relationships and dependencies.</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15</a:t>
            </a:fld>
            <a:endParaRPr kumimoji="1" lang="zh-CN" altLang="en-US"/>
          </a:p>
        </p:txBody>
      </p:sp>
    </p:spTree>
    <p:extLst>
      <p:ext uri="{BB962C8B-B14F-4D97-AF65-F5344CB8AC3E}">
        <p14:creationId xmlns:p14="http://schemas.microsoft.com/office/powerpoint/2010/main" val="15936928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There is another situation where the conditional distribution is discrete. Consider e.g. the knowledge “Different manufacturers make different products”, both attributes are not numerical, but categorical.</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In this case, we can use the categorical distribution, which is a discrete distribution that specifies the probability of each possible value separately.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16</a:t>
            </a:fld>
            <a:endParaRPr kumimoji="1" lang="zh-CN" altLang="en-US"/>
          </a:p>
        </p:txBody>
      </p:sp>
    </p:spTree>
    <p:extLst>
      <p:ext uri="{BB962C8B-B14F-4D97-AF65-F5344CB8AC3E}">
        <p14:creationId xmlns:p14="http://schemas.microsoft.com/office/powerpoint/2010/main" val="41184331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For example, for a given keyword, we want to model the distribution of manufacturers and consider a categorical distribution. The probability of a certain manufacturer is proportional to the number of observed occurrences of that manufacturer together with the given keyword.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That is, we want to find all manufacturers that occurred together with the given keyword, count their occurrences, and normalize the count in order to make sure that the resulting probabilities sum up to one.</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17</a:t>
            </a:fld>
            <a:endParaRPr kumimoji="1" lang="zh-CN" altLang="en-US"/>
          </a:p>
        </p:txBody>
      </p:sp>
    </p:spTree>
    <p:extLst>
      <p:ext uri="{BB962C8B-B14F-4D97-AF65-F5344CB8AC3E}">
        <p14:creationId xmlns:p14="http://schemas.microsoft.com/office/powerpoint/2010/main" val="7205997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Therefore, if we write this down formally, the distribution of manufacturers, given keyword </a:t>
            </a:r>
            <a:r>
              <a:rPr lang="en-US" altLang="zh-CN" sz="700" kern="1200" dirty="0" err="1">
                <a:solidFill>
                  <a:schemeClr val="tx1"/>
                </a:solidFill>
                <a:effectLst/>
                <a:latin typeface="+mn-lt"/>
                <a:ea typeface="+mn-ea"/>
                <a:cs typeface="+mn-cs"/>
              </a:rPr>
              <a:t>Kabelschere</a:t>
            </a:r>
            <a:r>
              <a:rPr lang="en-US" altLang="zh-CN" sz="700" kern="1200" dirty="0">
                <a:solidFill>
                  <a:schemeClr val="tx1"/>
                </a:solidFill>
                <a:effectLst/>
                <a:latin typeface="+mn-lt"/>
                <a:ea typeface="+mn-ea"/>
                <a:cs typeface="+mn-cs"/>
              </a:rPr>
              <a:t>, is a categorical distribution, where each manufacturer has a probability that is calculated from the occurrence statistics.</a:t>
            </a:r>
            <a:endParaRPr kumimoji="1" lang="de-DE" altLang="zh-CN" sz="700" dirty="0"/>
          </a:p>
          <a:p>
            <a:endParaRPr kumimoji="1" lang="de-DE" altLang="zh-CN" sz="7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Now we know how to convert external knowledge into probabilistic expressions and how to chain these expressions to build a Bayesian network. </a:t>
            </a: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18</a:t>
            </a:fld>
            <a:endParaRPr kumimoji="1" lang="zh-CN" altLang="en-US"/>
          </a:p>
        </p:txBody>
      </p:sp>
    </p:spTree>
    <p:extLst>
      <p:ext uri="{BB962C8B-B14F-4D97-AF65-F5344CB8AC3E}">
        <p14:creationId xmlns:p14="http://schemas.microsoft.com/office/powerpoint/2010/main" val="34000468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25438" y="63500"/>
            <a:ext cx="1616075" cy="909638"/>
          </a:xfrm>
        </p:spPr>
      </p:sp>
      <p:sp>
        <p:nvSpPr>
          <p:cNvPr id="3" name="备注占位符 2"/>
          <p:cNvSpPr>
            <a:spLocks noGrp="1"/>
          </p:cNvSpPr>
          <p:nvPr>
            <p:ph type="body" idx="1"/>
          </p:nvPr>
        </p:nvSpPr>
        <p:spPr>
          <a:xfrm>
            <a:off x="323850" y="1206500"/>
            <a:ext cx="2596237" cy="4038599"/>
          </a:xfrm>
        </p:spPr>
        <p:txBody>
          <a:bodyPr/>
          <a:lstStyle/>
          <a:p>
            <a:r>
              <a:rPr lang="en-US" altLang="zh-CN" sz="700" kern="1200" dirty="0">
                <a:solidFill>
                  <a:schemeClr val="tx1"/>
                </a:solidFill>
                <a:effectLst/>
                <a:latin typeface="+mn-lt"/>
                <a:ea typeface="+mn-ea"/>
                <a:cs typeface="+mn-cs"/>
              </a:rPr>
              <a:t>From the programming point of view, we are interested in tools and programming paradigms, that facilitate the process of specifying probabilistic models and performing various probabilistic operations, such as calculating marginal probabilities or performing inference etc.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So I decided to try out the probabilistic programming paradigm, which has become quite a buzzword recently. It provides us the basic ingredients and building blocks to build a probabilistic model, and it has functions that we can directly use to calculate the marginal probabilities for our data entries.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Also, since there doesn’t yet exist a solution for database modeling and anomaly detection based on probabilistic programming, doing this would be quite experimental, but valuable and interesting.</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There are many different probabilistic programming toolboxes that can be used for our purpose. In the current implementation, I was using a new Julia toolbox from the MIT called Gen.</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scripts I implemented with Gen are basically generative functions that resemble a Bayesian network by simulating the data generation process.</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This means that, the process of accumulating domain knowledge and encoding it into the scripts is the process of building a simulator, that is able to generate new, correct data entries by following the encoded domain knowledge.</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And since this simulator knows what is the way to generate correct data, it also has the ability to detect data that is unlikely to be generated, which is exactly what we are looking for.</a:t>
            </a:r>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19</a:t>
            </a:fld>
            <a:endParaRPr kumimoji="1" lang="zh-CN" altLang="en-US"/>
          </a:p>
        </p:txBody>
      </p:sp>
    </p:spTree>
    <p:extLst>
      <p:ext uri="{BB962C8B-B14F-4D97-AF65-F5344CB8AC3E}">
        <p14:creationId xmlns:p14="http://schemas.microsoft.com/office/powerpoint/2010/main" val="2623767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I will start by giving a brief introduction into the topic to give you some background and motivation.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7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In the second part, I will talk about how to examine and to model unclean databases from a probabilistic perspective.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7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In the third section, I will introduce the definition of embeddings and the intuition behind their usage in our scenario. Finally, I will show you the experimental setup and results, and I can already tell you that the results are pretty good, so the approach is making sense to some extent.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a:t>
            </a:fld>
            <a:endParaRPr kumimoji="1" lang="zh-CN" altLang="en-US"/>
          </a:p>
        </p:txBody>
      </p:sp>
    </p:spTree>
    <p:extLst>
      <p:ext uri="{BB962C8B-B14F-4D97-AF65-F5344CB8AC3E}">
        <p14:creationId xmlns:p14="http://schemas.microsoft.com/office/powerpoint/2010/main" val="23282687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To sum up this section, what we have achieved now is a generative function, that resembles the Bayesian network we have specified, and evaluates the marginal probabilities, which are confidence scores, for the observed database.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20</a:t>
            </a:fld>
            <a:endParaRPr kumimoji="1" lang="zh-CN" altLang="en-US"/>
          </a:p>
        </p:txBody>
      </p:sp>
    </p:spTree>
    <p:extLst>
      <p:ext uri="{BB962C8B-B14F-4D97-AF65-F5344CB8AC3E}">
        <p14:creationId xmlns:p14="http://schemas.microsoft.com/office/powerpoint/2010/main" val="1921250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For our articles, since each of them has a confidence score now, we can sort them after the scores and examine the articles with the lowest scores.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To this point, it seems like that we have already reached our goal. But no, this probabilistic approach</a:t>
            </a:r>
            <a:r>
              <a:rPr lang="en-US" altLang="zh-CN" sz="700" b="1" kern="1200" dirty="0">
                <a:solidFill>
                  <a:schemeClr val="tx1"/>
                </a:solidFill>
                <a:effectLst/>
                <a:latin typeface="+mn-lt"/>
                <a:ea typeface="+mn-ea"/>
                <a:cs typeface="+mn-cs"/>
              </a:rPr>
              <a:t> alone </a:t>
            </a:r>
            <a:r>
              <a:rPr lang="en-US" altLang="zh-CN" sz="700" kern="1200" dirty="0">
                <a:solidFill>
                  <a:schemeClr val="tx1"/>
                </a:solidFill>
                <a:effectLst/>
                <a:latin typeface="+mn-lt"/>
                <a:ea typeface="+mn-ea"/>
                <a:cs typeface="+mn-cs"/>
              </a:rPr>
              <a:t>would not, and in fact, did not work. Let me show you why it didn’t work and what is the solution to the problem.</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21</a:t>
            </a:fld>
            <a:endParaRPr kumimoji="1" lang="zh-CN" altLang="en-US"/>
          </a:p>
        </p:txBody>
      </p:sp>
    </p:spTree>
    <p:extLst>
      <p:ext uri="{BB962C8B-B14F-4D97-AF65-F5344CB8AC3E}">
        <p14:creationId xmlns:p14="http://schemas.microsoft.com/office/powerpoint/2010/main" val="14528879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de-DE" altLang="zh-CN" sz="700" kern="1200" dirty="0">
                <a:solidFill>
                  <a:schemeClr val="tx1"/>
                </a:solidFill>
                <a:effectLst/>
                <a:latin typeface="+mn-lt"/>
                <a:ea typeface="+mn-ea"/>
                <a:cs typeface="+mn-cs"/>
              </a:rPr>
              <a:t>First, </a:t>
            </a:r>
            <a:r>
              <a:rPr lang="de-DE" altLang="zh-CN" sz="700" kern="1200" dirty="0" err="1">
                <a:solidFill>
                  <a:schemeClr val="tx1"/>
                </a:solidFill>
                <a:effectLst/>
                <a:latin typeface="+mn-lt"/>
                <a:ea typeface="+mn-ea"/>
                <a:cs typeface="+mn-cs"/>
              </a:rPr>
              <a:t>lets</a:t>
            </a:r>
            <a:r>
              <a:rPr lang="de-DE" altLang="zh-CN" sz="700" kern="1200" dirty="0">
                <a:solidFill>
                  <a:schemeClr val="tx1"/>
                </a:solidFill>
                <a:effectLst/>
                <a:latin typeface="+mn-lt"/>
                <a:ea typeface="+mn-ea"/>
                <a:cs typeface="+mn-cs"/>
              </a:rPr>
              <a:t> </a:t>
            </a:r>
            <a:r>
              <a:rPr lang="en-US" altLang="zh-CN" sz="700" kern="1200" dirty="0">
                <a:solidFill>
                  <a:schemeClr val="tx1"/>
                </a:solidFill>
                <a:effectLst/>
                <a:latin typeface="+mn-lt"/>
                <a:ea typeface="+mn-ea"/>
                <a:cs typeface="+mn-cs"/>
              </a:rPr>
              <a:t>trace back to the example data, and consider the following conditional distribution of price given keyword equals </a:t>
            </a:r>
            <a:r>
              <a:rPr lang="en-US" altLang="zh-CN" sz="700" kern="1200" dirty="0" err="1">
                <a:solidFill>
                  <a:schemeClr val="tx1"/>
                </a:solidFill>
                <a:effectLst/>
                <a:latin typeface="+mn-lt"/>
                <a:ea typeface="+mn-ea"/>
                <a:cs typeface="+mn-cs"/>
              </a:rPr>
              <a:t>Ratschen-Kabelschere</a:t>
            </a:r>
            <a:r>
              <a:rPr lang="en-US" altLang="zh-CN" sz="700" kern="1200" dirty="0">
                <a:solidFill>
                  <a:schemeClr val="tx1"/>
                </a:solidFill>
                <a:effectLst/>
                <a:latin typeface="+mn-lt"/>
                <a:ea typeface="+mn-ea"/>
                <a:cs typeface="+mn-cs"/>
              </a:rPr>
              <a:t>. Since it is a continuous distribution, we are interested in evaluating the mean and variance from the data.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However, as you can see here, we only have a single article that has the keyword </a:t>
            </a:r>
            <a:r>
              <a:rPr lang="en-US" altLang="zh-CN" sz="700" kern="1200" dirty="0" err="1">
                <a:solidFill>
                  <a:schemeClr val="tx1"/>
                </a:solidFill>
                <a:effectLst/>
                <a:latin typeface="+mn-lt"/>
                <a:ea typeface="+mn-ea"/>
                <a:cs typeface="+mn-cs"/>
              </a:rPr>
              <a:t>Ratschen-Kabelschere</a:t>
            </a:r>
            <a:r>
              <a:rPr lang="en-US" altLang="zh-CN" sz="700" kern="1200" dirty="0">
                <a:solidFill>
                  <a:schemeClr val="tx1"/>
                </a:solidFill>
                <a:effectLst/>
                <a:latin typeface="+mn-lt"/>
                <a:ea typeface="+mn-ea"/>
                <a:cs typeface="+mn-cs"/>
              </a:rPr>
              <a:t>.</a:t>
            </a:r>
            <a:endParaRPr lang="zh-CN" altLang="zh-CN" sz="7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22</a:t>
            </a:fld>
            <a:endParaRPr kumimoji="1" lang="zh-CN" altLang="en-US"/>
          </a:p>
        </p:txBody>
      </p:sp>
    </p:spTree>
    <p:extLst>
      <p:ext uri="{BB962C8B-B14F-4D97-AF65-F5344CB8AC3E}">
        <p14:creationId xmlns:p14="http://schemas.microsoft.com/office/powerpoint/2010/main" val="31727285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Meaning that we do not have enough evidence, or enough observation of </a:t>
            </a:r>
            <a:r>
              <a:rPr lang="en-US" altLang="zh-CN" sz="700" kern="1200" dirty="0" err="1">
                <a:solidFill>
                  <a:schemeClr val="tx1"/>
                </a:solidFill>
                <a:effectLst/>
                <a:latin typeface="+mn-lt"/>
                <a:ea typeface="+mn-ea"/>
                <a:cs typeface="+mn-cs"/>
              </a:rPr>
              <a:t>Ratschen-Kabelschere</a:t>
            </a:r>
            <a:r>
              <a:rPr lang="en-US" altLang="zh-CN" sz="700" kern="1200" dirty="0">
                <a:solidFill>
                  <a:schemeClr val="tx1"/>
                </a:solidFill>
                <a:effectLst/>
                <a:latin typeface="+mn-lt"/>
                <a:ea typeface="+mn-ea"/>
                <a:cs typeface="+mn-cs"/>
              </a:rPr>
              <a:t>, to evaluate a credible mean and variance.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And this is not a problem that is only related to the keywords, but it is also related to other column attributes like manufacturer,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and so on.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If we cannot solve this problem, which is referred to as the high-cardinality problem I mentioned earlier, the probabilistic model cannot succeed because it relies on distributions with correct and reasonable parameters.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23</a:t>
            </a:fld>
            <a:endParaRPr kumimoji="1" lang="zh-CN" altLang="en-US"/>
          </a:p>
        </p:txBody>
      </p:sp>
    </p:spTree>
    <p:extLst>
      <p:ext uri="{BB962C8B-B14F-4D97-AF65-F5344CB8AC3E}">
        <p14:creationId xmlns:p14="http://schemas.microsoft.com/office/powerpoint/2010/main" val="23213296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If we look closer, we can notice that there are some other articles with similar keywords. So maybe, if we count them in, and evaluate the mean and variance from this small neighborhood, we can get some mean and variance that are more plausible than without this neighborhood information.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This is quite a clever idea, but in fact, finding such neighborhoods is a very hard task, even for human.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In this example, you can identify that </a:t>
            </a:r>
            <a:r>
              <a:rPr lang="en-US" altLang="zh-CN" sz="700" kern="1200" dirty="0" err="1">
                <a:solidFill>
                  <a:schemeClr val="tx1"/>
                </a:solidFill>
                <a:effectLst/>
                <a:latin typeface="+mn-lt"/>
                <a:ea typeface="+mn-ea"/>
                <a:cs typeface="+mn-cs"/>
              </a:rPr>
              <a:t>Ratschenkabelschere</a:t>
            </a:r>
            <a:r>
              <a:rPr lang="en-US" altLang="zh-CN" sz="700" kern="1200" dirty="0">
                <a:solidFill>
                  <a:schemeClr val="tx1"/>
                </a:solidFill>
                <a:effectLst/>
                <a:latin typeface="+mn-lt"/>
                <a:ea typeface="+mn-ea"/>
                <a:cs typeface="+mn-cs"/>
              </a:rPr>
              <a:t> and </a:t>
            </a:r>
            <a:r>
              <a:rPr lang="en-US" altLang="zh-CN" sz="700" kern="1200" dirty="0" err="1">
                <a:solidFill>
                  <a:schemeClr val="tx1"/>
                </a:solidFill>
                <a:effectLst/>
                <a:latin typeface="+mn-lt"/>
                <a:ea typeface="+mn-ea"/>
                <a:cs typeface="+mn-cs"/>
              </a:rPr>
              <a:t>Ratschen-Kabelschere</a:t>
            </a:r>
            <a:r>
              <a:rPr lang="en-US" altLang="zh-CN" sz="700" kern="1200" dirty="0">
                <a:solidFill>
                  <a:schemeClr val="tx1"/>
                </a:solidFill>
                <a:effectLst/>
                <a:latin typeface="+mn-lt"/>
                <a:ea typeface="+mn-ea"/>
                <a:cs typeface="+mn-cs"/>
              </a:rPr>
              <a:t> are the same thing, but what about </a:t>
            </a:r>
            <a:r>
              <a:rPr lang="en-US" altLang="zh-CN" sz="700" kern="1200" dirty="0" err="1">
                <a:solidFill>
                  <a:schemeClr val="tx1"/>
                </a:solidFill>
                <a:effectLst/>
                <a:latin typeface="+mn-lt"/>
                <a:ea typeface="+mn-ea"/>
                <a:cs typeface="+mn-cs"/>
              </a:rPr>
              <a:t>Wapuzange</a:t>
            </a:r>
            <a:r>
              <a:rPr lang="en-US" altLang="zh-CN" sz="700" kern="1200" dirty="0">
                <a:solidFill>
                  <a:schemeClr val="tx1"/>
                </a:solidFill>
                <a:effectLst/>
                <a:latin typeface="+mn-lt"/>
                <a:ea typeface="+mn-ea"/>
                <a:cs typeface="+mn-cs"/>
              </a:rPr>
              <a:t> and Eck-</a:t>
            </a:r>
            <a:r>
              <a:rPr lang="en-US" altLang="zh-CN" sz="700" kern="1200" dirty="0" err="1">
                <a:solidFill>
                  <a:schemeClr val="tx1"/>
                </a:solidFill>
                <a:effectLst/>
                <a:latin typeface="+mn-lt"/>
                <a:ea typeface="+mn-ea"/>
                <a:cs typeface="+mn-cs"/>
              </a:rPr>
              <a:t>Rohrzange</a:t>
            </a:r>
            <a:r>
              <a:rPr lang="en-US" altLang="zh-CN" sz="700" kern="1200" dirty="0">
                <a:solidFill>
                  <a:schemeClr val="tx1"/>
                </a:solidFill>
                <a:effectLst/>
                <a:latin typeface="+mn-lt"/>
                <a:ea typeface="+mn-ea"/>
                <a:cs typeface="+mn-cs"/>
              </a:rPr>
              <a:t>? And, if we consider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there is no easy way, even for human, to do this similarity measuring task.</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question now becomes, can we measure the similarities between categorical values, by only using the information from the observed data itself.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24</a:t>
            </a:fld>
            <a:endParaRPr kumimoji="1" lang="zh-CN" altLang="en-US"/>
          </a:p>
        </p:txBody>
      </p:sp>
    </p:spTree>
    <p:extLst>
      <p:ext uri="{BB962C8B-B14F-4D97-AF65-F5344CB8AC3E}">
        <p14:creationId xmlns:p14="http://schemas.microsoft.com/office/powerpoint/2010/main" val="1721398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After countless discussions and brainstorming sessions, the idea of using embeddings emerged.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Embeddings are basically high-dimensional vectors that represent discrete values, and they are mainly used in the area of natural language processing.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There, people create word embeddings, such that words that share similar contexts are located close to each other in the high-dimensional space.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25</a:t>
            </a:fld>
            <a:endParaRPr kumimoji="1" lang="zh-CN" altLang="en-US"/>
          </a:p>
        </p:txBody>
      </p:sp>
    </p:spTree>
    <p:extLst>
      <p:ext uri="{BB962C8B-B14F-4D97-AF65-F5344CB8AC3E}">
        <p14:creationId xmlns:p14="http://schemas.microsoft.com/office/powerpoint/2010/main" val="39443242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If we adopt this idea and apply it to our use case, we could learn embeddings for e.g. keywords, such that similar keywords are located close to each other.</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26</a:t>
            </a:fld>
            <a:endParaRPr kumimoji="1" lang="zh-CN" altLang="en-US"/>
          </a:p>
        </p:txBody>
      </p:sp>
    </p:spTree>
    <p:extLst>
      <p:ext uri="{BB962C8B-B14F-4D97-AF65-F5344CB8AC3E}">
        <p14:creationId xmlns:p14="http://schemas.microsoft.com/office/powerpoint/2010/main" val="7690443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Then, we can establish for each categorical value, in this case a keyword, a neighborhood of arbitrary size, depending on how sparsely that keyword occurred in the observation.</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27</a:t>
            </a:fld>
            <a:endParaRPr kumimoji="1" lang="zh-CN" altLang="en-US"/>
          </a:p>
        </p:txBody>
      </p:sp>
    </p:spTree>
    <p:extLst>
      <p:ext uri="{BB962C8B-B14F-4D97-AF65-F5344CB8AC3E}">
        <p14:creationId xmlns:p14="http://schemas.microsoft.com/office/powerpoint/2010/main" val="37025293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For the conditional distribution of price given keyword equals </a:t>
            </a:r>
            <a:r>
              <a:rPr lang="en-US" altLang="zh-CN" sz="700" kern="1200" dirty="0" err="1">
                <a:solidFill>
                  <a:schemeClr val="tx1"/>
                </a:solidFill>
                <a:effectLst/>
                <a:latin typeface="+mn-lt"/>
                <a:ea typeface="+mn-ea"/>
                <a:cs typeface="+mn-cs"/>
              </a:rPr>
              <a:t>Ratschen-Kabelschere</a:t>
            </a:r>
            <a:r>
              <a:rPr lang="en-US" altLang="zh-CN" sz="700" kern="1200" dirty="0">
                <a:solidFill>
                  <a:schemeClr val="tx1"/>
                </a:solidFill>
                <a:effectLst/>
                <a:latin typeface="+mn-lt"/>
                <a:ea typeface="+mn-ea"/>
                <a:cs typeface="+mn-cs"/>
              </a:rPr>
              <a:t>, we can find out that </a:t>
            </a:r>
            <a:r>
              <a:rPr lang="en-US" altLang="zh-CN" sz="700" kern="1200" dirty="0" err="1">
                <a:solidFill>
                  <a:schemeClr val="tx1"/>
                </a:solidFill>
                <a:effectLst/>
                <a:latin typeface="+mn-lt"/>
                <a:ea typeface="+mn-ea"/>
                <a:cs typeface="+mn-cs"/>
              </a:rPr>
              <a:t>Kabelschneider</a:t>
            </a:r>
            <a:r>
              <a:rPr lang="en-US" altLang="zh-CN" sz="700" kern="1200" dirty="0">
                <a:solidFill>
                  <a:schemeClr val="tx1"/>
                </a:solidFill>
                <a:effectLst/>
                <a:latin typeface="+mn-lt"/>
                <a:ea typeface="+mn-ea"/>
                <a:cs typeface="+mn-cs"/>
              </a:rPr>
              <a:t> and </a:t>
            </a:r>
            <a:r>
              <a:rPr lang="en-US" altLang="zh-CN" sz="700" kern="1200" dirty="0" err="1">
                <a:solidFill>
                  <a:schemeClr val="tx1"/>
                </a:solidFill>
                <a:effectLst/>
                <a:latin typeface="+mn-lt"/>
                <a:ea typeface="+mn-ea"/>
                <a:cs typeface="+mn-cs"/>
              </a:rPr>
              <a:t>Ratschenkabelschere</a:t>
            </a:r>
            <a:r>
              <a:rPr lang="en-US" altLang="zh-CN" sz="700" kern="1200" dirty="0">
                <a:solidFill>
                  <a:schemeClr val="tx1"/>
                </a:solidFill>
                <a:effectLst/>
                <a:latin typeface="+mn-lt"/>
                <a:ea typeface="+mn-ea"/>
                <a:cs typeface="+mn-cs"/>
              </a:rPr>
              <a:t> are the closest neighbors in the embedding space, so we can evaluate the necessary parameters from this neighborhood.</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28</a:t>
            </a:fld>
            <a:endParaRPr kumimoji="1" lang="zh-CN" altLang="en-US"/>
          </a:p>
        </p:txBody>
      </p:sp>
    </p:spTree>
    <p:extLst>
      <p:ext uri="{BB962C8B-B14F-4D97-AF65-F5344CB8AC3E}">
        <p14:creationId xmlns:p14="http://schemas.microsoft.com/office/powerpoint/2010/main" val="40539213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23850" y="17463"/>
            <a:ext cx="1450975" cy="817562"/>
          </a:xfrm>
        </p:spPr>
      </p:sp>
      <p:sp>
        <p:nvSpPr>
          <p:cNvPr id="3" name="备注占位符 2"/>
          <p:cNvSpPr>
            <a:spLocks noGrp="1"/>
          </p:cNvSpPr>
          <p:nvPr>
            <p:ph type="body" idx="1"/>
          </p:nvPr>
        </p:nvSpPr>
        <p:spPr>
          <a:xfrm>
            <a:off x="327025" y="892974"/>
            <a:ext cx="2596237" cy="4352125"/>
          </a:xfrm>
        </p:spPr>
        <p:txBody>
          <a:bodyPr/>
          <a:lstStyle/>
          <a:p>
            <a:r>
              <a:rPr lang="en-US" altLang="zh-CN" sz="700" kern="1200" dirty="0">
                <a:solidFill>
                  <a:schemeClr val="tx1"/>
                </a:solidFill>
                <a:effectLst/>
                <a:latin typeface="+mn-lt"/>
                <a:ea typeface="+mn-ea"/>
                <a:cs typeface="+mn-cs"/>
              </a:rPr>
              <a:t>Now, we need a technique to learn such meaningful embeddings, so we look, again, to the area of natural language processing and see how they do the job.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 very popular category of embedding training models is called Word2vec. These models are neural networks with a specific embedding layer, which contains trainable embeddings.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So basically, a word2vec model uses a large amount of text sequences, and for each text sequence, the model tries to predict a word in the sequence, given the rest of the words in that sequence.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For example, we have the sentence “brown fox jump over dog”, the model takes as input “brown fox over dog”, which are the context words, and tries to predict “jump”, which is the target word.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Since at the beginning, the embeddings are randomly initialized and the model knows nothing about these words, it would make prediction mistakes.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These mistakes are propagated back to the trainable embeddings, so after each training step, the model gets a little bit better.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And after the model has learnt millions of sentences, we extract the trained embeddings, and find out that they are distributed in such a way that the semantic relationships between the original words are retained.</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Unfortunately, we are not particularly looking for word embeddings, but rather embeddings for categorical values. And we don’t have sentences, but data tuples of tabular form. So we cannot directly apply the word2vec models to our scenario.</a:t>
            </a:r>
            <a:endParaRPr lang="zh-CN" altLang="zh-CN" sz="7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29</a:t>
            </a:fld>
            <a:endParaRPr kumimoji="1" lang="zh-CN" altLang="en-US"/>
          </a:p>
        </p:txBody>
      </p:sp>
    </p:spTree>
    <p:extLst>
      <p:ext uri="{BB962C8B-B14F-4D97-AF65-F5344CB8AC3E}">
        <p14:creationId xmlns:p14="http://schemas.microsoft.com/office/powerpoint/2010/main" val="13749480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Nowadays, the potential value within data is really getting recognized. Data acts as an important enabler for advanced analytic techniques and automation applications like automated driving or image recognition.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More and more people are getting interested in developing machine-learning based algorithms, which rely on both the quantity and quality of data. If you don’t have enough data of high quality, it is very hard for you to develop and verify your new cutting-edge models.</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Therefore, it is in general of high priority to obtain accurate, consistent and complete data, and also the ground truth information about it, for example, the distribution of the values, the knowledge on dependencies between tables and between columns and so on.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However, in real-world situations, these requirements oftentimes are not fulfilled.</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a:t>
            </a:fld>
            <a:endParaRPr kumimoji="1" lang="zh-CN" altLang="en-US"/>
          </a:p>
        </p:txBody>
      </p:sp>
    </p:spTree>
    <p:extLst>
      <p:ext uri="{BB962C8B-B14F-4D97-AF65-F5344CB8AC3E}">
        <p14:creationId xmlns:p14="http://schemas.microsoft.com/office/powerpoint/2010/main" val="25486216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In order to adapt the word2vec model for our need, we need to look at the similarities and differences between text and tabular data.</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One important similarity is that both sentence and data tuple are value sequences with contextual information.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This information is so rich, that you can use it to map individual values into high-dimensional space in a meaningful fashion, but besides this contextual information, we don’t really have another reliable source of knowledge to do the mapping.</a:t>
            </a:r>
            <a:endParaRPr lang="zh-CN" altLang="zh-CN" sz="7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30</a:t>
            </a:fld>
            <a:endParaRPr kumimoji="1" lang="zh-CN" altLang="en-US"/>
          </a:p>
        </p:txBody>
      </p:sp>
    </p:spTree>
    <p:extLst>
      <p:ext uri="{BB962C8B-B14F-4D97-AF65-F5344CB8AC3E}">
        <p14:creationId xmlns:p14="http://schemas.microsoft.com/office/powerpoint/2010/main" val="12113710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6238" y="63500"/>
            <a:ext cx="941387" cy="530225"/>
          </a:xfrm>
        </p:spPr>
      </p:sp>
      <p:sp>
        <p:nvSpPr>
          <p:cNvPr id="3" name="备注占位符 2"/>
          <p:cNvSpPr>
            <a:spLocks noGrp="1"/>
          </p:cNvSpPr>
          <p:nvPr>
            <p:ph type="body" idx="1"/>
          </p:nvPr>
        </p:nvSpPr>
        <p:spPr>
          <a:xfrm>
            <a:off x="376238" y="618868"/>
            <a:ext cx="2596237" cy="3548058"/>
          </a:xfrm>
        </p:spPr>
        <p:txBody>
          <a:bodyPr/>
          <a:lstStyle/>
          <a:p>
            <a:r>
              <a:rPr lang="en-US" altLang="zh-CN" sz="700" kern="1200" dirty="0">
                <a:solidFill>
                  <a:schemeClr val="tx1"/>
                </a:solidFill>
                <a:effectLst/>
                <a:latin typeface="+mn-lt"/>
                <a:ea typeface="+mn-ea"/>
                <a:cs typeface="+mn-cs"/>
              </a:rPr>
              <a:t>Regarding the differences, there are plenty of things that we have to consider.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While text sequences can be of variable length, the length of a tabular data tuple is fixed, meaning that we don’t have to specify the input size for our embedding training model.</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Secondly, the word2vec model considers a </a:t>
            </a:r>
            <a:r>
              <a:rPr lang="en-US" altLang="zh-CN" sz="700" b="1" kern="1200" dirty="0">
                <a:solidFill>
                  <a:schemeClr val="tx1"/>
                </a:solidFill>
                <a:effectLst/>
                <a:latin typeface="+mn-lt"/>
                <a:ea typeface="+mn-ea"/>
                <a:cs typeface="+mn-cs"/>
              </a:rPr>
              <a:t>single vocabulary</a:t>
            </a:r>
            <a:r>
              <a:rPr lang="en-US" altLang="zh-CN" sz="700" kern="1200" dirty="0">
                <a:solidFill>
                  <a:schemeClr val="tx1"/>
                </a:solidFill>
                <a:effectLst/>
                <a:latin typeface="+mn-lt"/>
                <a:ea typeface="+mn-ea"/>
                <a:cs typeface="+mn-cs"/>
              </a:rPr>
              <a:t>, which contains every word that the model sees. For tabular data, we don’t have a single vocab, but a clear structure of attributes that have different domains.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For example, we know and we are pretty sure that a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value is a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and not a keyword, so we can construct vocabularies separately to leverage this attribute knowledge, instead of mixing all categorical values together into a single vocab.</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And, more importantly, in our database, we have numerical values, like prices, which don’t necessarily need to be mapped into the embedding space, but they must be incorporated during the embedding training process.</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Imagine that, if we neglect numerical values, we are throwing a lot of essential information away, and we don’t want to do this.</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In word2vec, people don’t have this problem, and they treat everything as words. So for us, we have to come up with some different model structure that is able to incorporate numbers.</a:t>
            </a:r>
            <a:endParaRPr lang="zh-CN" altLang="zh-CN" sz="7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31</a:t>
            </a:fld>
            <a:endParaRPr kumimoji="1" lang="zh-CN" altLang="en-US"/>
          </a:p>
        </p:txBody>
      </p:sp>
    </p:spTree>
    <p:extLst>
      <p:ext uri="{BB962C8B-B14F-4D97-AF65-F5344CB8AC3E}">
        <p14:creationId xmlns:p14="http://schemas.microsoft.com/office/powerpoint/2010/main" val="34292839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139700"/>
            <a:ext cx="2487613" cy="1400175"/>
          </a:xfrm>
        </p:spPr>
      </p:sp>
      <p:sp>
        <p:nvSpPr>
          <p:cNvPr id="3" name="备注占位符 2"/>
          <p:cNvSpPr>
            <a:spLocks noGrp="1"/>
          </p:cNvSpPr>
          <p:nvPr>
            <p:ph type="body" idx="1"/>
          </p:nvPr>
        </p:nvSpPr>
        <p:spPr>
          <a:xfrm>
            <a:off x="324306" y="1587500"/>
            <a:ext cx="2596237" cy="3548058"/>
          </a:xfrm>
        </p:spPr>
        <p:txBody>
          <a:bodyPr/>
          <a:lstStyle/>
          <a:p>
            <a:r>
              <a:rPr lang="en-US" altLang="zh-CN" sz="700" kern="1200" dirty="0">
                <a:solidFill>
                  <a:schemeClr val="tx1"/>
                </a:solidFill>
                <a:effectLst/>
                <a:latin typeface="+mn-lt"/>
                <a:ea typeface="+mn-ea"/>
                <a:cs typeface="+mn-cs"/>
              </a:rPr>
              <a:t>So, what I decided to do, is to restate the prediction problem into a binary classification problem.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Why? Because, since we have multiple vocabularies, if we want to keep the original word2vec procedure, more complication must be added into the model.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And the result would be that, in each training step, the model has to figure out, which vocabularies the target and context words belong to, and updates the embeddings accordingly, which, believe me, is very complicated.</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So instead of asking the model to predict a target value, we ask our model to tell us, whether the input data tuple, originates from our article database or not.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This means that, the model should output 1, for all article data entries from our database.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32</a:t>
            </a:fld>
            <a:endParaRPr kumimoji="1" lang="zh-CN" altLang="en-US"/>
          </a:p>
        </p:txBody>
      </p:sp>
    </p:spTree>
    <p:extLst>
      <p:ext uri="{BB962C8B-B14F-4D97-AF65-F5344CB8AC3E}">
        <p14:creationId xmlns:p14="http://schemas.microsoft.com/office/powerpoint/2010/main" val="12362424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139700"/>
            <a:ext cx="2487613" cy="1400175"/>
          </a:xfrm>
        </p:spPr>
      </p:sp>
      <p:sp>
        <p:nvSpPr>
          <p:cNvPr id="3" name="备注占位符 2"/>
          <p:cNvSpPr>
            <a:spLocks noGrp="1"/>
          </p:cNvSpPr>
          <p:nvPr>
            <p:ph type="body" idx="1"/>
          </p:nvPr>
        </p:nvSpPr>
        <p:spPr>
          <a:xfrm>
            <a:off x="355934" y="1587500"/>
            <a:ext cx="2596237" cy="3548058"/>
          </a:xfrm>
        </p:spPr>
        <p:txBody>
          <a:bodyPr/>
          <a:lstStyle/>
          <a:p>
            <a:r>
              <a:rPr lang="en-US" altLang="zh-CN" sz="700" kern="1200" dirty="0">
                <a:solidFill>
                  <a:schemeClr val="tx1"/>
                </a:solidFill>
                <a:effectLst/>
                <a:latin typeface="+mn-lt"/>
                <a:ea typeface="+mn-ea"/>
                <a:cs typeface="+mn-cs"/>
              </a:rPr>
              <a:t>Ok, the structure seems to be complicated, but it really </a:t>
            </a:r>
            <a:r>
              <a:rPr lang="en-US" altLang="zh-CN" sz="700" kern="1200" dirty="0" err="1">
                <a:solidFill>
                  <a:schemeClr val="tx1"/>
                </a:solidFill>
                <a:effectLst/>
                <a:latin typeface="+mn-lt"/>
                <a:ea typeface="+mn-ea"/>
                <a:cs typeface="+mn-cs"/>
              </a:rPr>
              <a:t>isnt</a:t>
            </a:r>
            <a:r>
              <a:rPr lang="en-US" altLang="zh-CN" sz="700" kern="1200" dirty="0">
                <a:solidFill>
                  <a:schemeClr val="tx1"/>
                </a:solidFill>
                <a:effectLst/>
                <a:latin typeface="+mn-lt"/>
                <a:ea typeface="+mn-ea"/>
                <a:cs typeface="+mn-cs"/>
              </a:rPr>
              <a:t>.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Simply put, the model minimizes the distances between embeddings of those categorical values, which occurred together in the same context in the observed database.</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numerical values are participating in the training process, by being concatenated to the intermediate output vector, which is the input of the final layer, that does the binary classification job.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This is illustrated at the bottom of the diagram.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This model is in fact able to produce meaningful embeddings, and improve our probabilistic approach.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So we now come to the evaluation measures and results.</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33</a:t>
            </a:fld>
            <a:endParaRPr kumimoji="1" lang="zh-CN" altLang="en-US"/>
          </a:p>
        </p:txBody>
      </p:sp>
    </p:spTree>
    <p:extLst>
      <p:ext uri="{BB962C8B-B14F-4D97-AF65-F5344CB8AC3E}">
        <p14:creationId xmlns:p14="http://schemas.microsoft.com/office/powerpoint/2010/main" val="23115805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There are two things we want to evaluate.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7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The first thing is the effectiveness of using probabilistic modeling for anomaly detection.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7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The second thing is to check, whether using embeddings to establish these small neighborhoods, gives us any advantage.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34</a:t>
            </a:fld>
            <a:endParaRPr kumimoji="1" lang="zh-CN" altLang="en-US"/>
          </a:p>
        </p:txBody>
      </p:sp>
    </p:spTree>
    <p:extLst>
      <p:ext uri="{BB962C8B-B14F-4D97-AF65-F5344CB8AC3E}">
        <p14:creationId xmlns:p14="http://schemas.microsoft.com/office/powerpoint/2010/main" val="25066006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But, again, there is a small problem.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Since we are dealing with our article database, we don’t have the information on, which articles are anomalous, and which are correct.</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So if we ask the probabilistic model to give us e.g. the top 50 articles with lowest scores, to verify these 50 articles is, by itself, a painstaking and time-consuming task. </a:t>
            </a:r>
            <a:endParaRPr lang="zh-CN" altLang="zh-CN" sz="7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35</a:t>
            </a:fld>
            <a:endParaRPr kumimoji="1" lang="zh-CN" altLang="en-US"/>
          </a:p>
        </p:txBody>
      </p:sp>
    </p:spTree>
    <p:extLst>
      <p:ext uri="{BB962C8B-B14F-4D97-AF65-F5344CB8AC3E}">
        <p14:creationId xmlns:p14="http://schemas.microsoft.com/office/powerpoint/2010/main" val="26263166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So what I decided to do, is to regard the already existing articles as clean and normal, and based on these normal articles, I manually generate wrong article data, consisting of value combinations that have never been observed in the reality.</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Then I mix these manually generated anomalies with the normal data, build a probabilistic model for it, and train embeddings using this mixed data.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Then, we evaluate confidence scores, and check whether those manually generated articles have lower confidence scores than the real articles.</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36</a:t>
            </a:fld>
            <a:endParaRPr kumimoji="1" lang="zh-CN" altLang="en-US"/>
          </a:p>
        </p:txBody>
      </p:sp>
    </p:spTree>
    <p:extLst>
      <p:ext uri="{BB962C8B-B14F-4D97-AF65-F5344CB8AC3E}">
        <p14:creationId xmlns:p14="http://schemas.microsoft.com/office/powerpoint/2010/main" val="141479197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The exact data I used for evaluation is the top 200 sets of articles from our database. There are in total around 9000 real articles, and 450 manually generated anomalies.</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Bayesian network I built, is this one on the slide.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Here I assumed, that the price is dependent on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a:t>
            </a:r>
            <a:r>
              <a:rPr lang="en-US" altLang="zh-CN" sz="700" kern="1200" dirty="0" err="1">
                <a:solidFill>
                  <a:schemeClr val="tx1"/>
                </a:solidFill>
                <a:effectLst/>
                <a:latin typeface="+mn-lt"/>
                <a:ea typeface="+mn-ea"/>
                <a:cs typeface="+mn-cs"/>
              </a:rPr>
              <a:t>catalog_id</a:t>
            </a:r>
            <a:r>
              <a:rPr lang="en-US" altLang="zh-CN" sz="700" kern="1200" dirty="0">
                <a:solidFill>
                  <a:schemeClr val="tx1"/>
                </a:solidFill>
                <a:effectLst/>
                <a:latin typeface="+mn-lt"/>
                <a:ea typeface="+mn-ea"/>
                <a:cs typeface="+mn-cs"/>
              </a:rPr>
              <a:t> and manufacturer, and there are some interacting dependencies between these attributes.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37</a:t>
            </a:fld>
            <a:endParaRPr kumimoji="1" lang="zh-CN" altLang="en-US"/>
          </a:p>
        </p:txBody>
      </p:sp>
    </p:spTree>
    <p:extLst>
      <p:ext uri="{BB962C8B-B14F-4D97-AF65-F5344CB8AC3E}">
        <p14:creationId xmlns:p14="http://schemas.microsoft.com/office/powerpoint/2010/main" val="6228626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23850" y="139700"/>
            <a:ext cx="1244600" cy="700088"/>
          </a:xfrm>
        </p:spPr>
      </p:sp>
      <p:sp>
        <p:nvSpPr>
          <p:cNvPr id="3" name="备注占位符 2"/>
          <p:cNvSpPr>
            <a:spLocks noGrp="1"/>
          </p:cNvSpPr>
          <p:nvPr>
            <p:ph type="body" idx="1"/>
          </p:nvPr>
        </p:nvSpPr>
        <p:spPr>
          <a:xfrm>
            <a:off x="323850" y="839788"/>
            <a:ext cx="2596237" cy="3548058"/>
          </a:xfrm>
        </p:spPr>
        <p:txBody>
          <a:bodyPr/>
          <a:lstStyle/>
          <a:p>
            <a:r>
              <a:rPr lang="en-US" altLang="zh-CN" sz="700" kern="1200" dirty="0">
                <a:solidFill>
                  <a:schemeClr val="tx1"/>
                </a:solidFill>
                <a:effectLst/>
                <a:latin typeface="+mn-lt"/>
                <a:ea typeface="+mn-ea"/>
                <a:cs typeface="+mn-cs"/>
              </a:rPr>
              <a:t>About evaluation measures, we use precision and recall to evaluate and to compare models regarding their anomaly detection performance.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Let’s say you decide to identify 10 anomalies, the precision tells you, how many of these 10 cases are correctly identified, and the recall tells you, how many of the total anomalies you have detected, and how many are still missing.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In our scenario, what we exactly do, is that after calculating the scores, we sort the articles after these scores, and mark those articles with low scores as anomalous.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question now is, how many articles should be marked as anomalous.</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What we could do, is that we start with marking one article as anomalous, calculate precision and recall, and then, we increase the number to two, and calculate precision and recall again. Then we increase the number again, until all manually generated anomalies are covered and identified.</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precision and recall values, that are calculated along this process, can be drawn into a coordinate system, and become a precision-recall curve, that gives us crucial insights into the model’s performance.</a:t>
            </a:r>
            <a:endParaRPr lang="de-DE" altLang="zh-CN" sz="700" kern="1200" dirty="0">
              <a:solidFill>
                <a:schemeClr val="tx1"/>
              </a:solidFill>
              <a:effectLst/>
              <a:latin typeface="+mn-lt"/>
              <a:ea typeface="+mn-ea"/>
              <a:cs typeface="+mn-cs"/>
            </a:endParaRPr>
          </a:p>
          <a:p>
            <a:endParaRPr lang="de-DE"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We essentially want precision to stay high, while recall increases. So we want the curve to have large y-values, as long as possible. </a:t>
            </a:r>
            <a:endParaRPr lang="zh-CN" altLang="zh-CN" sz="7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38</a:t>
            </a:fld>
            <a:endParaRPr kumimoji="1" lang="zh-CN" altLang="en-US"/>
          </a:p>
        </p:txBody>
      </p:sp>
    </p:spTree>
    <p:extLst>
      <p:ext uri="{BB962C8B-B14F-4D97-AF65-F5344CB8AC3E}">
        <p14:creationId xmlns:p14="http://schemas.microsoft.com/office/powerpoint/2010/main" val="231139079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47663" y="63500"/>
            <a:ext cx="1549400" cy="871538"/>
          </a:xfrm>
        </p:spPr>
      </p:sp>
      <p:sp>
        <p:nvSpPr>
          <p:cNvPr id="3" name="备注占位符 2"/>
          <p:cNvSpPr>
            <a:spLocks noGrp="1"/>
          </p:cNvSpPr>
          <p:nvPr>
            <p:ph type="body" idx="1"/>
          </p:nvPr>
        </p:nvSpPr>
        <p:spPr>
          <a:xfrm>
            <a:off x="317178" y="977900"/>
            <a:ext cx="2596237" cy="3548058"/>
          </a:xfrm>
        </p:spPr>
        <p:txBody>
          <a:bodyPr/>
          <a:lstStyle/>
          <a:p>
            <a:r>
              <a:rPr lang="en-US" altLang="zh-CN" sz="700" kern="1200" dirty="0">
                <a:solidFill>
                  <a:schemeClr val="tx1"/>
                </a:solidFill>
                <a:effectLst/>
                <a:latin typeface="+mn-lt"/>
                <a:ea typeface="+mn-ea"/>
                <a:cs typeface="+mn-cs"/>
              </a:rPr>
              <a:t>Here we come to the first results, where the green curve is the </a:t>
            </a:r>
            <a:r>
              <a:rPr lang="en-US" altLang="zh-CN" sz="700" kern="1200" dirty="0" err="1">
                <a:solidFill>
                  <a:schemeClr val="tx1"/>
                </a:solidFill>
                <a:effectLst/>
                <a:latin typeface="+mn-lt"/>
                <a:ea typeface="+mn-ea"/>
                <a:cs typeface="+mn-cs"/>
              </a:rPr>
              <a:t>pr</a:t>
            </a:r>
            <a:r>
              <a:rPr lang="en-US" altLang="zh-CN" sz="700" kern="1200" dirty="0">
                <a:solidFill>
                  <a:schemeClr val="tx1"/>
                </a:solidFill>
                <a:effectLst/>
                <a:latin typeface="+mn-lt"/>
                <a:ea typeface="+mn-ea"/>
                <a:cs typeface="+mn-cs"/>
              </a:rPr>
              <a:t>-curve of the probabilistic model without using embeddings, and the blue curve is the </a:t>
            </a:r>
            <a:r>
              <a:rPr lang="en-US" altLang="zh-CN" sz="700" kern="1200" dirty="0" err="1">
                <a:solidFill>
                  <a:schemeClr val="tx1"/>
                </a:solidFill>
                <a:effectLst/>
                <a:latin typeface="+mn-lt"/>
                <a:ea typeface="+mn-ea"/>
                <a:cs typeface="+mn-cs"/>
              </a:rPr>
              <a:t>pr</a:t>
            </a:r>
            <a:r>
              <a:rPr lang="en-US" altLang="zh-CN" sz="700" kern="1200" dirty="0">
                <a:solidFill>
                  <a:schemeClr val="tx1"/>
                </a:solidFill>
                <a:effectLst/>
                <a:latin typeface="+mn-lt"/>
                <a:ea typeface="+mn-ea"/>
                <a:cs typeface="+mn-cs"/>
              </a:rPr>
              <a:t>-curve with embeddings.</a:t>
            </a:r>
            <a:endParaRPr lang="de-DE" altLang="zh-CN" sz="700" kern="1200" dirty="0">
              <a:solidFill>
                <a:schemeClr val="tx1"/>
              </a:solidFill>
              <a:effectLst/>
              <a:latin typeface="+mn-lt"/>
              <a:ea typeface="+mn-ea"/>
              <a:cs typeface="+mn-cs"/>
            </a:endParaRPr>
          </a:p>
          <a:p>
            <a:endParaRPr lang="de-DE"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First, we can see that the probabilistic model without embeddings performed better than a random classifier, because it is able to distinguish between manual anomalies and real articles, but the performance is bad.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When we let embeddings to join the process, we can see a huge performance boost. With embeddings, the model made no detection mistakes for the first 50 detections.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Then, it starts to become a bit confused, and starts to misclassify real articles as anomalies.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But, we need to remember that, our article database itself contains outliers and anomalies, and it is definitely possible that, some of the existing outliers deviate more from our knowledge and observed statistics, than the anomalies that we manually generated.</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If we compare the recall at the time point, where we condemn the top 452 articles, which is the exact number of manually generated outliers, the model with embeddings successfully detected 54 percent of total outliers, and the model without embeddings 29 percent. Which is also a sign that embeddings are very beneficial.</a:t>
            </a:r>
            <a:endParaRPr lang="zh-CN" altLang="zh-CN" sz="7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39</a:t>
            </a:fld>
            <a:endParaRPr kumimoji="1" lang="zh-CN" altLang="en-US"/>
          </a:p>
        </p:txBody>
      </p:sp>
    </p:spTree>
    <p:extLst>
      <p:ext uri="{BB962C8B-B14F-4D97-AF65-F5344CB8AC3E}">
        <p14:creationId xmlns:p14="http://schemas.microsoft.com/office/powerpoint/2010/main" val="4157253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So we first have to know, how real-world data looks like?</a:t>
            </a:r>
            <a:endParaRPr lang="zh-CN" altLang="zh-CN" sz="7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4</a:t>
            </a:fld>
            <a:endParaRPr kumimoji="1" lang="zh-CN" altLang="en-US"/>
          </a:p>
        </p:txBody>
      </p:sp>
    </p:spTree>
    <p:extLst>
      <p:ext uri="{BB962C8B-B14F-4D97-AF65-F5344CB8AC3E}">
        <p14:creationId xmlns:p14="http://schemas.microsoft.com/office/powerpoint/2010/main" val="17465286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5450" y="139700"/>
            <a:ext cx="2300288" cy="1295400"/>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I was also interested in the impact of domain knowledge on performance, so I decided to build a minimal Bayesian network.</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And this minimal Bayesian network only says, that the price is dependent on other attributes, without any further information on the dependencies between those attributes.</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40</a:t>
            </a:fld>
            <a:endParaRPr kumimoji="1" lang="zh-CN" altLang="en-US"/>
          </a:p>
        </p:txBody>
      </p:sp>
    </p:spTree>
    <p:extLst>
      <p:ext uri="{BB962C8B-B14F-4D97-AF65-F5344CB8AC3E}">
        <p14:creationId xmlns:p14="http://schemas.microsoft.com/office/powerpoint/2010/main" val="14720045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63500"/>
            <a:ext cx="2487613" cy="1400175"/>
          </a:xfrm>
        </p:spPr>
      </p:sp>
      <p:sp>
        <p:nvSpPr>
          <p:cNvPr id="3" name="备注占位符 2"/>
          <p:cNvSpPr>
            <a:spLocks noGrp="1"/>
          </p:cNvSpPr>
          <p:nvPr>
            <p:ph type="body" idx="1"/>
          </p:nvPr>
        </p:nvSpPr>
        <p:spPr>
          <a:xfrm>
            <a:off x="324306" y="1587500"/>
            <a:ext cx="2596237" cy="3548058"/>
          </a:xfrm>
        </p:spPr>
        <p:txBody>
          <a:bodyPr/>
          <a:lstStyle/>
          <a:p>
            <a:r>
              <a:rPr lang="en-US" altLang="zh-CN" sz="700" kern="1200" dirty="0">
                <a:solidFill>
                  <a:schemeClr val="tx1"/>
                </a:solidFill>
                <a:effectLst/>
                <a:latin typeface="+mn-lt"/>
                <a:ea typeface="+mn-ea"/>
                <a:cs typeface="+mn-cs"/>
              </a:rPr>
              <a:t>Intuitively, this kind of knowledge reduction would have a great negative impact on performance, which can be observed in the right-hand side precision recall curve.</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It shows that, the model without embeddings has become a random classifier.</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On the left-hand side, it is interesting to see that, although the precision drastically decreases, the performance is still OK, at least much better than without embeddings.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This event shows that, using embeddings can compensate for a large amount of information loss, meaning that they are particularly useful, for handling databases, where we don’t have much domain knowledge to benefit from.</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41</a:t>
            </a:fld>
            <a:endParaRPr kumimoji="1" lang="zh-CN" altLang="en-US"/>
          </a:p>
        </p:txBody>
      </p:sp>
    </p:spTree>
    <p:extLst>
      <p:ext uri="{BB962C8B-B14F-4D97-AF65-F5344CB8AC3E}">
        <p14:creationId xmlns:p14="http://schemas.microsoft.com/office/powerpoint/2010/main" val="20138585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Coming to the conclusion, my work was able to create meaningful embeddings, by using only the dirty database itself.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 was able to show that embeddings are indeed helpful, considering the performance increase, and the fact that embeddings compensate for the limitations on the side of domain knowledge.</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And, also very importantly, I think that anomaly detection with probabilistic modeling is definitely a feasible approach.</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42</a:t>
            </a:fld>
            <a:endParaRPr kumimoji="1" lang="zh-CN" altLang="en-US"/>
          </a:p>
        </p:txBody>
      </p:sp>
    </p:spTree>
    <p:extLst>
      <p:ext uri="{BB962C8B-B14F-4D97-AF65-F5344CB8AC3E}">
        <p14:creationId xmlns:p14="http://schemas.microsoft.com/office/powerpoint/2010/main" val="26428933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For future work, there are many things that can be done and improved.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For instance, we shall further examine the neural network model, to get a better understanding on its working mechanism.</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Also, we shall conduct experiments with larger datasets, which I didn’t accomplish, mainly due to time constraints.</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And also, there is a huge potential to extend this probabilistic model, and to think about how the detected anomalies can be automatically repaired.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43</a:t>
            </a:fld>
            <a:endParaRPr kumimoji="1" lang="zh-CN" altLang="en-US"/>
          </a:p>
        </p:txBody>
      </p:sp>
    </p:spTree>
    <p:extLst>
      <p:ext uri="{BB962C8B-B14F-4D97-AF65-F5344CB8AC3E}">
        <p14:creationId xmlns:p14="http://schemas.microsoft.com/office/powerpoint/2010/main" val="26207122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de-DE" altLang="zh-CN" dirty="0" err="1"/>
              <a:t>Thank</a:t>
            </a:r>
            <a:r>
              <a:rPr kumimoji="1" lang="de-DE" altLang="zh-CN" dirty="0"/>
              <a:t> </a:t>
            </a:r>
            <a:r>
              <a:rPr kumimoji="1" lang="de-DE" altLang="zh-CN" dirty="0" err="1"/>
              <a:t>you</a:t>
            </a:r>
            <a:r>
              <a:rPr kumimoji="1" lang="de-DE" altLang="zh-CN" dirty="0"/>
              <a:t> </a:t>
            </a:r>
            <a:r>
              <a:rPr kumimoji="1" lang="de-DE" altLang="zh-CN" dirty="0" err="1"/>
              <a:t>very</a:t>
            </a:r>
            <a:r>
              <a:rPr kumimoji="1" lang="de-DE" altLang="zh-CN" dirty="0"/>
              <a:t> </a:t>
            </a:r>
            <a:r>
              <a:rPr kumimoji="1" lang="de-DE" altLang="zh-CN" dirty="0" err="1"/>
              <a:t>much</a:t>
            </a:r>
            <a:r>
              <a:rPr kumimoji="1" lang="de-DE" altLang="zh-CN" dirty="0"/>
              <a:t> </a:t>
            </a:r>
            <a:r>
              <a:rPr kumimoji="1" lang="de-DE" altLang="zh-CN" dirty="0" err="1"/>
              <a:t>for</a:t>
            </a:r>
            <a:r>
              <a:rPr kumimoji="1" lang="de-DE" altLang="zh-CN" dirty="0"/>
              <a:t> </a:t>
            </a:r>
            <a:r>
              <a:rPr kumimoji="1" lang="de-DE" altLang="zh-CN" dirty="0" err="1"/>
              <a:t>you</a:t>
            </a:r>
            <a:r>
              <a:rPr kumimoji="1" lang="de-DE" altLang="zh-CN" dirty="0"/>
              <a:t> </a:t>
            </a:r>
            <a:r>
              <a:rPr kumimoji="1" lang="de-DE" altLang="zh-CN" dirty="0" err="1"/>
              <a:t>attention</a:t>
            </a:r>
            <a:r>
              <a:rPr kumimoji="1" lang="de-DE" altLang="zh-CN" dirty="0"/>
              <a:t>! </a:t>
            </a:r>
            <a:r>
              <a:rPr kumimoji="1" lang="de-DE" altLang="zh-CN" dirty="0" err="1"/>
              <a:t>And</a:t>
            </a:r>
            <a:r>
              <a:rPr kumimoji="1" lang="de-DE" altLang="zh-CN" dirty="0"/>
              <a:t> </a:t>
            </a:r>
            <a:r>
              <a:rPr kumimoji="1" lang="de-DE" altLang="zh-CN" dirty="0" err="1"/>
              <a:t>any</a:t>
            </a:r>
            <a:r>
              <a:rPr kumimoji="1" lang="de-DE" altLang="zh-CN" dirty="0"/>
              <a:t> </a:t>
            </a:r>
            <a:r>
              <a:rPr kumimoji="1" lang="de-DE" altLang="zh-CN" dirty="0" err="1"/>
              <a:t>questions</a:t>
            </a:r>
            <a:r>
              <a:rPr kumimoji="1" lang="de-DE" altLang="zh-CN" dirty="0"/>
              <a:t>?</a:t>
            </a:r>
            <a:endParaRPr kumimoji="1" lang="zh-CN" altLang="en-US"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44</a:t>
            </a:fld>
            <a:endParaRPr kumimoji="1" lang="zh-CN" altLang="en-US"/>
          </a:p>
        </p:txBody>
      </p:sp>
    </p:spTree>
    <p:extLst>
      <p:ext uri="{BB962C8B-B14F-4D97-AF65-F5344CB8AC3E}">
        <p14:creationId xmlns:p14="http://schemas.microsoft.com/office/powerpoint/2010/main" val="39192879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45</a:t>
            </a:fld>
            <a:endParaRPr kumimoji="1" lang="zh-CN" altLang="en-US"/>
          </a:p>
        </p:txBody>
      </p:sp>
    </p:spTree>
    <p:extLst>
      <p:ext uri="{BB962C8B-B14F-4D97-AF65-F5344CB8AC3E}">
        <p14:creationId xmlns:p14="http://schemas.microsoft.com/office/powerpoint/2010/main" val="56689281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46</a:t>
            </a:fld>
            <a:endParaRPr kumimoji="1" lang="zh-CN" altLang="en-US"/>
          </a:p>
        </p:txBody>
      </p:sp>
    </p:spTree>
    <p:extLst>
      <p:ext uri="{BB962C8B-B14F-4D97-AF65-F5344CB8AC3E}">
        <p14:creationId xmlns:p14="http://schemas.microsoft.com/office/powerpoint/2010/main" val="18793456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47</a:t>
            </a:fld>
            <a:endParaRPr kumimoji="1" lang="zh-CN" altLang="en-US"/>
          </a:p>
        </p:txBody>
      </p:sp>
    </p:spTree>
    <p:extLst>
      <p:ext uri="{BB962C8B-B14F-4D97-AF65-F5344CB8AC3E}">
        <p14:creationId xmlns:p14="http://schemas.microsoft.com/office/powerpoint/2010/main" val="3788661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Here, we have a snippet of article data from our own database.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First of all, I want to emphasize the fact that I am using this data as an example to explain concepts and to give intuitions, so some statements on </a:t>
            </a:r>
            <a:r>
              <a:rPr lang="en-US" altLang="zh-CN" sz="700" b="1" kern="1200" dirty="0">
                <a:solidFill>
                  <a:schemeClr val="tx1"/>
                </a:solidFill>
                <a:effectLst/>
                <a:latin typeface="+mn-lt"/>
                <a:ea typeface="+mn-ea"/>
                <a:cs typeface="+mn-cs"/>
              </a:rPr>
              <a:t>this particular</a:t>
            </a:r>
            <a:r>
              <a:rPr lang="en-US" altLang="zh-CN" sz="700" kern="1200" dirty="0">
                <a:solidFill>
                  <a:schemeClr val="tx1"/>
                </a:solidFill>
                <a:effectLst/>
                <a:latin typeface="+mn-lt"/>
                <a:ea typeface="+mn-ea"/>
                <a:cs typeface="+mn-cs"/>
              </a:rPr>
              <a:t> data snippet I am going to make, might deviate from the truth of these specific data entries or from your expert knowledge. So please forgive me if you find any of the examples to be fishy. Keep in mind that they are just examples.</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So here, each data tuple is comprised of attributes like different ids, the manufacturer of the article, the keyword that tells us what the article is, the price we pay etc.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first attribute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is particularly interesting. It is generated by our </a:t>
            </a:r>
            <a:r>
              <a:rPr lang="en-US" altLang="zh-CN" sz="700" kern="1200" dirty="0" err="1">
                <a:solidFill>
                  <a:schemeClr val="tx1"/>
                </a:solidFill>
                <a:effectLst/>
                <a:latin typeface="+mn-lt"/>
                <a:ea typeface="+mn-ea"/>
                <a:cs typeface="+mn-cs"/>
              </a:rPr>
              <a:t>dooble</a:t>
            </a:r>
            <a:r>
              <a:rPr lang="en-US" altLang="zh-CN" sz="700" kern="1200" dirty="0">
                <a:solidFill>
                  <a:schemeClr val="tx1"/>
                </a:solidFill>
                <a:effectLst/>
                <a:latin typeface="+mn-lt"/>
                <a:ea typeface="+mn-ea"/>
                <a:cs typeface="+mn-cs"/>
              </a:rPr>
              <a:t> algorithm and serves as an identifier that tells us, which specific product an article should be. That is to say, the articles that have the same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should be the same specific product.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5</a:t>
            </a:fld>
            <a:endParaRPr kumimoji="1" lang="zh-CN" altLang="en-US"/>
          </a:p>
        </p:txBody>
      </p:sp>
    </p:spTree>
    <p:extLst>
      <p:ext uri="{BB962C8B-B14F-4D97-AF65-F5344CB8AC3E}">
        <p14:creationId xmlns:p14="http://schemas.microsoft.com/office/powerpoint/2010/main" val="3509056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sz="700" kern="1200" dirty="0">
                <a:solidFill>
                  <a:schemeClr val="tx1"/>
                </a:solidFill>
                <a:effectLst/>
                <a:latin typeface="+mn-lt"/>
                <a:ea typeface="+mn-ea"/>
                <a:cs typeface="+mn-cs"/>
              </a:rPr>
              <a:t>If we look closer at the data, we can see that there are some problems. </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The first three data tuples have the same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and unit, so they should be the same product sold in the same amount, but the first article is way too expensive comparing to the others. </a:t>
            </a: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It might be correct and intentional by the supplier, but it also could be that it is not the same product and the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is wrong. What we have here is an outlier that might need further human inspection.</a:t>
            </a:r>
          </a:p>
          <a:p>
            <a:endParaRPr lang="zh-CN"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Moreover, we can have missing values in our database, which can be trivially detected but hard to be repaired. </a:t>
            </a:r>
            <a:endParaRPr lang="zh-CN" altLang="zh-CN" sz="700" kern="1200" dirty="0">
              <a:solidFill>
                <a:schemeClr val="tx1"/>
              </a:solidFill>
              <a:effectLst/>
              <a:latin typeface="+mn-lt"/>
              <a:ea typeface="+mn-ea"/>
              <a:cs typeface="+mn-cs"/>
            </a:endParaRPr>
          </a:p>
          <a:p>
            <a:endParaRPr lang="en-US" altLang="zh-CN" sz="700" kern="1200" dirty="0">
              <a:solidFill>
                <a:schemeClr val="tx1"/>
              </a:solidFill>
              <a:effectLst/>
              <a:latin typeface="+mn-lt"/>
              <a:ea typeface="+mn-ea"/>
              <a:cs typeface="+mn-cs"/>
            </a:endParaRPr>
          </a:p>
          <a:p>
            <a:r>
              <a:rPr lang="en-US" altLang="zh-CN" sz="700" kern="1200" dirty="0">
                <a:solidFill>
                  <a:schemeClr val="tx1"/>
                </a:solidFill>
                <a:effectLst/>
                <a:latin typeface="+mn-lt"/>
                <a:ea typeface="+mn-ea"/>
                <a:cs typeface="+mn-cs"/>
              </a:rPr>
              <a:t>We can have articles with different manufacturers but the same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In this case, we want to know whether the </a:t>
            </a:r>
            <a:r>
              <a:rPr lang="en-US" altLang="zh-CN" sz="700" kern="1200" dirty="0" err="1">
                <a:solidFill>
                  <a:schemeClr val="tx1"/>
                </a:solidFill>
                <a:effectLst/>
                <a:latin typeface="+mn-lt"/>
                <a:ea typeface="+mn-ea"/>
                <a:cs typeface="+mn-cs"/>
              </a:rPr>
              <a:t>set_id</a:t>
            </a:r>
            <a:r>
              <a:rPr lang="en-US" altLang="zh-CN" sz="700" kern="1200" dirty="0">
                <a:solidFill>
                  <a:schemeClr val="tx1"/>
                </a:solidFill>
                <a:effectLst/>
                <a:latin typeface="+mn-lt"/>
                <a:ea typeface="+mn-ea"/>
                <a:cs typeface="+mn-cs"/>
              </a:rPr>
              <a:t> or the manufacturer is wrong, and then to determine the article that contains wrong information.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6</a:t>
            </a:fld>
            <a:endParaRPr kumimoji="1" lang="zh-CN" altLang="en-US"/>
          </a:p>
        </p:txBody>
      </p:sp>
    </p:spTree>
    <p:extLst>
      <p:ext uri="{BB962C8B-B14F-4D97-AF65-F5344CB8AC3E}">
        <p14:creationId xmlns:p14="http://schemas.microsoft.com/office/powerpoint/2010/main" val="1071998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I don’t want to enumerate all possible flaws in a database, and I think you already get the idea and also realize that we need to address this problem in some way.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7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So basically, the goal is to detect these potential flaws</a:t>
            </a:r>
            <a:r>
              <a:rPr lang="en-US" altLang="zh-CN" sz="700" b="1" kern="1200" dirty="0">
                <a:solidFill>
                  <a:schemeClr val="tx1"/>
                </a:solidFill>
                <a:effectLst/>
                <a:latin typeface="+mn-lt"/>
                <a:ea typeface="+mn-ea"/>
                <a:cs typeface="+mn-cs"/>
              </a:rPr>
              <a:t> in an automated fashion, </a:t>
            </a:r>
            <a:r>
              <a:rPr lang="en-US" altLang="zh-CN" sz="700" kern="1200" dirty="0">
                <a:solidFill>
                  <a:schemeClr val="tx1"/>
                </a:solidFill>
                <a:effectLst/>
                <a:latin typeface="+mn-lt"/>
                <a:ea typeface="+mn-ea"/>
                <a:cs typeface="+mn-cs"/>
              </a:rPr>
              <a:t>because if we do this by hand, it would take countless human hours for the entire database, which contains millions of articles. </a:t>
            </a:r>
            <a:endParaRPr lang="zh-CN" altLang="zh-CN" sz="700" kern="1200" dirty="0">
              <a:solidFill>
                <a:schemeClr val="tx1"/>
              </a:solidFill>
              <a:effectLst/>
              <a:latin typeface="+mn-lt"/>
              <a:ea typeface="+mn-ea"/>
              <a:cs typeface="+mn-cs"/>
            </a:endParaRPr>
          </a:p>
          <a:p>
            <a:endParaRPr kumimoji="1" lang="zh-CN" altLang="en-US" sz="700"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7</a:t>
            </a:fld>
            <a:endParaRPr kumimoji="1" lang="zh-CN" altLang="en-US"/>
          </a:p>
        </p:txBody>
      </p:sp>
    </p:spTree>
    <p:extLst>
      <p:ext uri="{BB962C8B-B14F-4D97-AF65-F5344CB8AC3E}">
        <p14:creationId xmlns:p14="http://schemas.microsoft.com/office/powerpoint/2010/main" val="1685375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r>
              <a:rPr lang="en-US" altLang="zh-CN" kern="1200" dirty="0">
                <a:solidFill>
                  <a:schemeClr val="tx1"/>
                </a:solidFill>
                <a:effectLst/>
                <a:latin typeface="+mn-lt"/>
                <a:ea typeface="+mn-ea"/>
                <a:cs typeface="+mn-cs"/>
              </a:rPr>
              <a:t>Besides manual detection, there exists a collection of conventional techniques, which already do the job automatically. </a:t>
            </a:r>
          </a:p>
          <a:p>
            <a:endParaRPr lang="zh-CN" altLang="zh-CN" kern="1200" dirty="0">
              <a:solidFill>
                <a:schemeClr val="tx1"/>
              </a:solidFill>
              <a:effectLst/>
              <a:latin typeface="+mn-lt"/>
              <a:ea typeface="+mn-ea"/>
              <a:cs typeface="+mn-cs"/>
            </a:endParaRPr>
          </a:p>
          <a:p>
            <a:r>
              <a:rPr lang="en-US" altLang="zh-CN" kern="1200" dirty="0">
                <a:solidFill>
                  <a:schemeClr val="tx1"/>
                </a:solidFill>
                <a:effectLst/>
                <a:latin typeface="+mn-lt"/>
                <a:ea typeface="+mn-ea"/>
                <a:cs typeface="+mn-cs"/>
              </a:rPr>
              <a:t>For instance, we can use heuristics, which, simply put, are daisy-chained if else statements. We can use them to write a discriminative script that determines whether there is any conflict or violation in a tuple.</a:t>
            </a:r>
          </a:p>
          <a:p>
            <a:endParaRPr lang="en-US" altLang="zh-CN" kern="1200" dirty="0">
              <a:solidFill>
                <a:schemeClr val="tx1"/>
              </a:solidFill>
              <a:effectLst/>
              <a:latin typeface="+mn-lt"/>
              <a:ea typeface="+mn-ea"/>
              <a:cs typeface="+mn-cs"/>
            </a:endParaRPr>
          </a:p>
          <a:p>
            <a:r>
              <a:rPr lang="en-US" altLang="zh-CN" kern="1200" dirty="0">
                <a:solidFill>
                  <a:schemeClr val="tx1"/>
                </a:solidFill>
                <a:effectLst/>
                <a:latin typeface="+mn-lt"/>
                <a:ea typeface="+mn-ea"/>
                <a:cs typeface="+mn-cs"/>
              </a:rPr>
              <a:t>The first problem with this method is that, as data is constantly evolving and growing, we often need to update old heuristics and add in new heuristics, which would eventually become painful and not maintainable. The second problem is that there could be heuristics that conflict with each other, so you have to think about prioritization.</a:t>
            </a:r>
          </a:p>
          <a:p>
            <a:endParaRPr lang="zh-CN" altLang="zh-CN" kern="1200" dirty="0">
              <a:solidFill>
                <a:schemeClr val="tx1"/>
              </a:solidFill>
              <a:effectLst/>
              <a:latin typeface="+mn-lt"/>
              <a:ea typeface="+mn-ea"/>
              <a:cs typeface="+mn-cs"/>
            </a:endParaRPr>
          </a:p>
          <a:p>
            <a:r>
              <a:rPr lang="en-US" altLang="zh-CN" kern="1200" dirty="0">
                <a:solidFill>
                  <a:schemeClr val="tx1"/>
                </a:solidFill>
                <a:effectLst/>
                <a:latin typeface="+mn-lt"/>
                <a:ea typeface="+mn-ea"/>
                <a:cs typeface="+mn-cs"/>
              </a:rPr>
              <a:t>Also, you need very complicated and domain-specific heuristics to answer questions like, is it </a:t>
            </a:r>
            <a:r>
              <a:rPr lang="en-US" altLang="zh-CN" kern="1200" dirty="0" err="1">
                <a:solidFill>
                  <a:schemeClr val="tx1"/>
                </a:solidFill>
                <a:effectLst/>
                <a:latin typeface="+mn-lt"/>
                <a:ea typeface="+mn-ea"/>
                <a:cs typeface="+mn-cs"/>
              </a:rPr>
              <a:t>Knipex</a:t>
            </a:r>
            <a:r>
              <a:rPr lang="en-US" altLang="zh-CN" kern="1200" dirty="0">
                <a:solidFill>
                  <a:schemeClr val="tx1"/>
                </a:solidFill>
                <a:effectLst/>
                <a:latin typeface="+mn-lt"/>
                <a:ea typeface="+mn-ea"/>
                <a:cs typeface="+mn-cs"/>
              </a:rPr>
              <a:t> or </a:t>
            </a:r>
            <a:r>
              <a:rPr lang="en-US" altLang="zh-CN" kern="1200" dirty="0" err="1">
                <a:solidFill>
                  <a:schemeClr val="tx1"/>
                </a:solidFill>
                <a:effectLst/>
                <a:latin typeface="+mn-lt"/>
                <a:ea typeface="+mn-ea"/>
                <a:cs typeface="+mn-cs"/>
              </a:rPr>
              <a:t>Primium</a:t>
            </a:r>
            <a:r>
              <a:rPr lang="en-US" altLang="zh-CN" kern="1200" dirty="0">
                <a:solidFill>
                  <a:schemeClr val="tx1"/>
                </a:solidFill>
                <a:effectLst/>
                <a:latin typeface="+mn-lt"/>
                <a:ea typeface="+mn-ea"/>
                <a:cs typeface="+mn-cs"/>
              </a:rPr>
              <a:t> that is the true manufacturer of </a:t>
            </a:r>
            <a:r>
              <a:rPr lang="en-US" altLang="zh-CN" kern="1200" dirty="0" err="1">
                <a:solidFill>
                  <a:schemeClr val="tx1"/>
                </a:solidFill>
                <a:effectLst/>
                <a:latin typeface="+mn-lt"/>
                <a:ea typeface="+mn-ea"/>
                <a:cs typeface="+mn-cs"/>
              </a:rPr>
              <a:t>set_id</a:t>
            </a:r>
            <a:r>
              <a:rPr lang="en-US" altLang="zh-CN" kern="1200" dirty="0">
                <a:solidFill>
                  <a:schemeClr val="tx1"/>
                </a:solidFill>
                <a:effectLst/>
                <a:latin typeface="+mn-lt"/>
                <a:ea typeface="+mn-ea"/>
                <a:cs typeface="+mn-cs"/>
              </a:rPr>
              <a:t> </a:t>
            </a:r>
            <a:r>
              <a:rPr lang="en-US" altLang="zh-CN" kern="1200" dirty="0" err="1">
                <a:solidFill>
                  <a:schemeClr val="tx1"/>
                </a:solidFill>
                <a:effectLst/>
                <a:latin typeface="+mn-lt"/>
                <a:ea typeface="+mn-ea"/>
                <a:cs typeface="+mn-cs"/>
              </a:rPr>
              <a:t>blablabla</a:t>
            </a:r>
            <a:r>
              <a:rPr lang="en-US" altLang="zh-CN" kern="1200" dirty="0">
                <a:solidFill>
                  <a:schemeClr val="tx1"/>
                </a:solidFill>
                <a:effectLst/>
                <a:latin typeface="+mn-lt"/>
                <a:ea typeface="+mn-ea"/>
                <a:cs typeface="+mn-cs"/>
              </a:rPr>
              <a:t>.</a:t>
            </a:r>
          </a:p>
          <a:p>
            <a:endParaRPr lang="zh-CN" altLang="zh-CN" kern="1200" dirty="0">
              <a:solidFill>
                <a:schemeClr val="tx1"/>
              </a:solidFill>
              <a:effectLst/>
              <a:latin typeface="+mn-lt"/>
              <a:ea typeface="+mn-ea"/>
              <a:cs typeface="+mn-cs"/>
            </a:endParaRPr>
          </a:p>
          <a:p>
            <a:r>
              <a:rPr lang="en-US" altLang="zh-CN" kern="1200" dirty="0">
                <a:solidFill>
                  <a:schemeClr val="tx1"/>
                </a:solidFill>
                <a:effectLst/>
                <a:latin typeface="+mn-lt"/>
                <a:ea typeface="+mn-ea"/>
                <a:cs typeface="+mn-cs"/>
              </a:rPr>
              <a:t>Another way to do anomaly detection is to use statistical methods that reason about correctness by looking at the occurrences of attribute values. For example, if the manufacturer </a:t>
            </a:r>
            <a:r>
              <a:rPr lang="en-US" altLang="zh-CN" kern="1200" dirty="0" err="1">
                <a:solidFill>
                  <a:schemeClr val="tx1"/>
                </a:solidFill>
                <a:effectLst/>
                <a:latin typeface="+mn-lt"/>
                <a:ea typeface="+mn-ea"/>
                <a:cs typeface="+mn-cs"/>
              </a:rPr>
              <a:t>Knipex</a:t>
            </a:r>
            <a:r>
              <a:rPr lang="en-US" altLang="zh-CN" kern="1200" dirty="0">
                <a:solidFill>
                  <a:schemeClr val="tx1"/>
                </a:solidFill>
                <a:effectLst/>
                <a:latin typeface="+mn-lt"/>
                <a:ea typeface="+mn-ea"/>
                <a:cs typeface="+mn-cs"/>
              </a:rPr>
              <a:t> is observed 10 times more often than </a:t>
            </a:r>
            <a:r>
              <a:rPr lang="en-US" altLang="zh-CN" kern="1200" dirty="0" err="1">
                <a:solidFill>
                  <a:schemeClr val="tx1"/>
                </a:solidFill>
                <a:effectLst/>
                <a:latin typeface="+mn-lt"/>
                <a:ea typeface="+mn-ea"/>
                <a:cs typeface="+mn-cs"/>
              </a:rPr>
              <a:t>Primium</a:t>
            </a:r>
            <a:r>
              <a:rPr lang="en-US" altLang="zh-CN" kern="1200" dirty="0">
                <a:solidFill>
                  <a:schemeClr val="tx1"/>
                </a:solidFill>
                <a:effectLst/>
                <a:latin typeface="+mn-lt"/>
                <a:ea typeface="+mn-ea"/>
                <a:cs typeface="+mn-cs"/>
              </a:rPr>
              <a:t>, then there is a high chance that </a:t>
            </a:r>
            <a:r>
              <a:rPr lang="en-US" altLang="zh-CN" kern="1200" dirty="0" err="1">
                <a:solidFill>
                  <a:schemeClr val="tx1"/>
                </a:solidFill>
                <a:effectLst/>
                <a:latin typeface="+mn-lt"/>
                <a:ea typeface="+mn-ea"/>
                <a:cs typeface="+mn-cs"/>
              </a:rPr>
              <a:t>Primium</a:t>
            </a:r>
            <a:r>
              <a:rPr lang="en-US" altLang="zh-CN" kern="1200" dirty="0">
                <a:solidFill>
                  <a:schemeClr val="tx1"/>
                </a:solidFill>
                <a:effectLst/>
                <a:latin typeface="+mn-lt"/>
                <a:ea typeface="+mn-ea"/>
                <a:cs typeface="+mn-cs"/>
              </a:rPr>
              <a:t> is anomalous. </a:t>
            </a:r>
          </a:p>
          <a:p>
            <a:endParaRPr lang="zh-CN" altLang="zh-CN" kern="1200" dirty="0">
              <a:solidFill>
                <a:schemeClr val="tx1"/>
              </a:solidFill>
              <a:effectLst/>
              <a:latin typeface="+mn-lt"/>
              <a:ea typeface="+mn-ea"/>
              <a:cs typeface="+mn-cs"/>
            </a:endParaRPr>
          </a:p>
          <a:p>
            <a:r>
              <a:rPr lang="en-US" altLang="zh-CN" kern="1200" dirty="0">
                <a:solidFill>
                  <a:schemeClr val="tx1"/>
                </a:solidFill>
                <a:effectLst/>
                <a:latin typeface="+mn-lt"/>
                <a:ea typeface="+mn-ea"/>
                <a:cs typeface="+mn-cs"/>
              </a:rPr>
              <a:t>The problem with this approach is that the column attributes of our database have high cardinalities. In our context, the term cardinality describes the number of distinct values that can appear, while the term high-cardinality means that there is a huge number of distinct values, which occur sparsely in the observed data. </a:t>
            </a:r>
          </a:p>
          <a:p>
            <a:endParaRPr lang="en-US" altLang="zh-CN" kern="1200" dirty="0">
              <a:solidFill>
                <a:schemeClr val="tx1"/>
              </a:solidFill>
              <a:effectLst/>
              <a:latin typeface="+mn-lt"/>
              <a:ea typeface="+mn-ea"/>
              <a:cs typeface="+mn-cs"/>
            </a:endParaRPr>
          </a:p>
          <a:p>
            <a:r>
              <a:rPr lang="en-US" altLang="zh-CN" kern="1200" dirty="0">
                <a:solidFill>
                  <a:schemeClr val="tx1"/>
                </a:solidFill>
                <a:effectLst/>
                <a:latin typeface="+mn-lt"/>
                <a:ea typeface="+mn-ea"/>
                <a:cs typeface="+mn-cs"/>
              </a:rPr>
              <a:t>Simply put, we do not have enough data </a:t>
            </a:r>
            <a:r>
              <a:rPr lang="en-US" altLang="zh-CN" kern="1200" dirty="0" err="1">
                <a:solidFill>
                  <a:schemeClr val="tx1"/>
                </a:solidFill>
                <a:effectLst/>
                <a:latin typeface="+mn-lt"/>
                <a:ea typeface="+mn-ea"/>
                <a:cs typeface="+mn-cs"/>
              </a:rPr>
              <a:t>cor</a:t>
            </a:r>
            <a:r>
              <a:rPr lang="en-US" altLang="zh-CN" kern="1200" dirty="0">
                <a:solidFill>
                  <a:schemeClr val="tx1"/>
                </a:solidFill>
                <a:effectLst/>
                <a:latin typeface="+mn-lt"/>
                <a:ea typeface="+mn-ea"/>
                <a:cs typeface="+mn-cs"/>
              </a:rPr>
              <a:t> enough evidence to compensate for the large number of distinct values, so we cannot reason about correctness solely based on occurrences.</a:t>
            </a:r>
            <a:endParaRPr lang="zh-CN" altLang="zh-CN"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8</a:t>
            </a:fld>
            <a:endParaRPr kumimoji="1" lang="zh-CN" altLang="en-US"/>
          </a:p>
        </p:txBody>
      </p:sp>
    </p:spTree>
    <p:extLst>
      <p:ext uri="{BB962C8B-B14F-4D97-AF65-F5344CB8AC3E}">
        <p14:creationId xmlns:p14="http://schemas.microsoft.com/office/powerpoint/2010/main" val="945686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77825" y="368300"/>
            <a:ext cx="2487613" cy="14001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kern="1200" dirty="0">
                <a:solidFill>
                  <a:schemeClr val="tx1"/>
                </a:solidFill>
                <a:effectLst/>
                <a:latin typeface="+mn-lt"/>
                <a:ea typeface="+mn-ea"/>
                <a:cs typeface="+mn-cs"/>
              </a:rPr>
              <a:t>To find a solution to solve the anomaly detection problem under difficult real-world conditions, I tried to state the question: How does a human seek errors in a database? Can we come up with a technique that implements human intuition to perform the task?</a:t>
            </a:r>
            <a:endParaRPr lang="zh-CN" altLang="zh-CN" sz="70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a:xfrm>
            <a:off x="1837736" y="5478075"/>
            <a:ext cx="1406221" cy="287726"/>
          </a:xfrm>
          <a:prstGeom prst="rect">
            <a:avLst/>
          </a:prstGeom>
        </p:spPr>
        <p:txBody>
          <a:bodyPr/>
          <a:lstStyle/>
          <a:p>
            <a:fld id="{F53A32E7-1343-794F-AE18-66346F7BB301}" type="slidenum">
              <a:rPr kumimoji="1" lang="zh-CN" altLang="en-US" smtClean="0"/>
              <a:t>9</a:t>
            </a:fld>
            <a:endParaRPr kumimoji="1" lang="zh-CN" altLang="en-US"/>
          </a:p>
        </p:txBody>
      </p:sp>
    </p:spTree>
    <p:extLst>
      <p:ext uri="{BB962C8B-B14F-4D97-AF65-F5344CB8AC3E}">
        <p14:creationId xmlns:p14="http://schemas.microsoft.com/office/powerpoint/2010/main" val="28971112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347294" y="696623"/>
            <a:ext cx="5071211" cy="549275"/>
          </a:xfrm>
          <a:prstGeom prst="rect">
            <a:avLst/>
          </a:prstGeom>
        </p:spPr>
        <p:txBody>
          <a:bodyPr wrap="square" lIns="0" tIns="0" rIns="0" bIns="0">
            <a:spAutoFit/>
          </a:bodyPr>
          <a:lstStyle>
            <a:lvl1pPr>
              <a:defRPr sz="1400" b="1" i="0">
                <a:solidFill>
                  <a:srgbClr val="22373A"/>
                </a:solidFill>
                <a:latin typeface="LM Sans 10"/>
                <a:cs typeface="LM Sans 10"/>
              </a:defRPr>
            </a:lvl1pPr>
          </a:lstStyle>
          <a:p>
            <a:endParaRPr/>
          </a:p>
        </p:txBody>
      </p:sp>
      <p:sp>
        <p:nvSpPr>
          <p:cNvPr id="3" name="Holder 3"/>
          <p:cNvSpPr>
            <a:spLocks noGrp="1"/>
          </p:cNvSpPr>
          <p:nvPr>
            <p:ph type="subTitle" idx="4"/>
          </p:nvPr>
        </p:nvSpPr>
        <p:spPr>
          <a:xfrm>
            <a:off x="864870" y="1817116"/>
            <a:ext cx="4036060" cy="81121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rgbClr val="F9F9F9"/>
                </a:solidFill>
                <a:latin typeface="LM Sans 10"/>
                <a:cs typeface="LM Sans 10"/>
              </a:defRPr>
            </a:lvl1pPr>
          </a:lstStyle>
          <a:p>
            <a:endParaRPr/>
          </a:p>
        </p:txBody>
      </p:sp>
      <p:sp>
        <p:nvSpPr>
          <p:cNvPr id="3" name="Holder 3"/>
          <p:cNvSpPr>
            <a:spLocks noGrp="1"/>
          </p:cNvSpPr>
          <p:nvPr>
            <p:ph type="body" idx="1"/>
          </p:nvPr>
        </p:nvSpPr>
        <p:spPr/>
        <p:txBody>
          <a:bodyPr lIns="0" tIns="0" rIns="0" bIns="0"/>
          <a:lstStyle>
            <a:lvl1pPr>
              <a:defRPr sz="800" b="0" i="0">
                <a:solidFill>
                  <a:srgbClr val="22373A"/>
                </a:solidFill>
                <a:latin typeface="LM Mono 8"/>
                <a:cs typeface="LM Mono 8"/>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rgbClr val="F9F9F9"/>
                </a:solidFill>
                <a:latin typeface="LM Sans 10"/>
                <a:cs typeface="LM Sans 10"/>
              </a:defRPr>
            </a:lvl1pPr>
          </a:lstStyle>
          <a:p>
            <a:endParaRPr/>
          </a:p>
        </p:txBody>
      </p:sp>
      <p:sp>
        <p:nvSpPr>
          <p:cNvPr id="3" name="Holder 3"/>
          <p:cNvSpPr>
            <a:spLocks noGrp="1"/>
          </p:cNvSpPr>
          <p:nvPr>
            <p:ph sz="half" idx="2"/>
          </p:nvPr>
        </p:nvSpPr>
        <p:spPr>
          <a:xfrm>
            <a:off x="288290" y="746315"/>
            <a:ext cx="2508123" cy="214160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969387" y="746315"/>
            <a:ext cx="2508123" cy="214160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rgbClr val="F9F9F9"/>
                </a:solidFill>
                <a:latin typeface="LM Sans 10"/>
                <a:cs typeface="LM Sans 10"/>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352869"/>
            <a:ext cx="5760085" cy="2887345"/>
          </a:xfrm>
          <a:custGeom>
            <a:avLst/>
            <a:gdLst/>
            <a:ahLst/>
            <a:cxnLst/>
            <a:rect l="l" t="t" r="r" b="b"/>
            <a:pathLst>
              <a:path w="5760085" h="2887345">
                <a:moveTo>
                  <a:pt x="0" y="2887129"/>
                </a:moveTo>
                <a:lnTo>
                  <a:pt x="5759996" y="2887129"/>
                </a:lnTo>
                <a:lnTo>
                  <a:pt x="5759996" y="0"/>
                </a:lnTo>
                <a:lnTo>
                  <a:pt x="0" y="0"/>
                </a:lnTo>
                <a:lnTo>
                  <a:pt x="0" y="2887129"/>
                </a:lnTo>
                <a:close/>
              </a:path>
            </a:pathLst>
          </a:custGeom>
          <a:solidFill>
            <a:srgbClr val="F9F9F9"/>
          </a:solidFill>
        </p:spPr>
        <p:txBody>
          <a:bodyPr wrap="square" lIns="0" tIns="0" rIns="0" bIns="0" rtlCol="0"/>
          <a:lstStyle/>
          <a:p>
            <a:endParaRPr/>
          </a:p>
        </p:txBody>
      </p:sp>
      <p:sp>
        <p:nvSpPr>
          <p:cNvPr id="17" name="bg object 17"/>
          <p:cNvSpPr/>
          <p:nvPr/>
        </p:nvSpPr>
        <p:spPr>
          <a:xfrm>
            <a:off x="0" y="0"/>
            <a:ext cx="5760085" cy="353060"/>
          </a:xfrm>
          <a:custGeom>
            <a:avLst/>
            <a:gdLst/>
            <a:ahLst/>
            <a:cxnLst/>
            <a:rect l="l" t="t" r="r" b="b"/>
            <a:pathLst>
              <a:path w="5760085" h="353060">
                <a:moveTo>
                  <a:pt x="5759996" y="0"/>
                </a:moveTo>
                <a:lnTo>
                  <a:pt x="0" y="0"/>
                </a:lnTo>
                <a:lnTo>
                  <a:pt x="0" y="352869"/>
                </a:lnTo>
                <a:lnTo>
                  <a:pt x="5759996" y="352869"/>
                </a:lnTo>
                <a:lnTo>
                  <a:pt x="5759996" y="0"/>
                </a:lnTo>
                <a:close/>
              </a:path>
            </a:pathLst>
          </a:custGeom>
          <a:solidFill>
            <a:srgbClr val="22373A"/>
          </a:solidFill>
        </p:spPr>
        <p:txBody>
          <a:bodyPr wrap="square" lIns="0" tIns="0" rIns="0" bIns="0" rtlCol="0"/>
          <a:lstStyle/>
          <a:p>
            <a:endParaRPr/>
          </a:p>
        </p:txBody>
      </p:sp>
      <p:sp>
        <p:nvSpPr>
          <p:cNvPr id="2" name="Holder 2"/>
          <p:cNvSpPr>
            <a:spLocks noGrp="1"/>
          </p:cNvSpPr>
          <p:nvPr>
            <p:ph type="title"/>
          </p:nvPr>
        </p:nvSpPr>
        <p:spPr>
          <a:xfrm>
            <a:off x="111010" y="64615"/>
            <a:ext cx="5543778" cy="207645"/>
          </a:xfrm>
          <a:prstGeom prst="rect">
            <a:avLst/>
          </a:prstGeom>
        </p:spPr>
        <p:txBody>
          <a:bodyPr wrap="square" lIns="0" tIns="0" rIns="0" bIns="0">
            <a:spAutoFit/>
          </a:bodyPr>
          <a:lstStyle>
            <a:lvl1pPr>
              <a:defRPr sz="1200" b="1" i="0">
                <a:solidFill>
                  <a:srgbClr val="F9F9F9"/>
                </a:solidFill>
                <a:latin typeface="LM Sans 10"/>
                <a:cs typeface="LM Sans 10"/>
              </a:defRPr>
            </a:lvl1pPr>
          </a:lstStyle>
          <a:p>
            <a:endParaRPr/>
          </a:p>
        </p:txBody>
      </p:sp>
      <p:sp>
        <p:nvSpPr>
          <p:cNvPr id="3" name="Holder 3"/>
          <p:cNvSpPr>
            <a:spLocks noGrp="1"/>
          </p:cNvSpPr>
          <p:nvPr>
            <p:ph type="body" idx="1"/>
          </p:nvPr>
        </p:nvSpPr>
        <p:spPr>
          <a:xfrm>
            <a:off x="240982" y="523976"/>
            <a:ext cx="4203065" cy="716915"/>
          </a:xfrm>
          <a:prstGeom prst="rect">
            <a:avLst/>
          </a:prstGeom>
        </p:spPr>
        <p:txBody>
          <a:bodyPr wrap="square" lIns="0" tIns="0" rIns="0" bIns="0">
            <a:spAutoFit/>
          </a:bodyPr>
          <a:lstStyle>
            <a:lvl1pPr>
              <a:defRPr sz="800" b="0" i="0">
                <a:solidFill>
                  <a:srgbClr val="22373A"/>
                </a:solidFill>
                <a:latin typeface="LM Mono 8"/>
                <a:cs typeface="LM Mono 8"/>
              </a:defRPr>
            </a:lvl1pPr>
          </a:lstStyle>
          <a:p>
            <a:endParaRPr/>
          </a:p>
        </p:txBody>
      </p:sp>
      <p:sp>
        <p:nvSpPr>
          <p:cNvPr id="4" name="Holder 4"/>
          <p:cNvSpPr>
            <a:spLocks noGrp="1"/>
          </p:cNvSpPr>
          <p:nvPr>
            <p:ph type="ftr" sz="quarter" idx="5"/>
          </p:nvPr>
        </p:nvSpPr>
        <p:spPr>
          <a:xfrm>
            <a:off x="1960372" y="3017710"/>
            <a:ext cx="1845056" cy="16224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88290" y="3017710"/>
            <a:ext cx="1326134" cy="16224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3/18/20</a:t>
            </a:fld>
            <a:endParaRPr lang="en-US"/>
          </a:p>
        </p:txBody>
      </p:sp>
      <p:sp>
        <p:nvSpPr>
          <p:cNvPr id="6" name="Holder 6"/>
          <p:cNvSpPr>
            <a:spLocks noGrp="1"/>
          </p:cNvSpPr>
          <p:nvPr>
            <p:ph type="sldNum" sz="quarter" idx="7"/>
          </p:nvPr>
        </p:nvSpPr>
        <p:spPr>
          <a:xfrm>
            <a:off x="4151376" y="3017710"/>
            <a:ext cx="1326134" cy="16224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slide" Target="slide10.xml"/><Relationship Id="rId5" Type="http://schemas.openxmlformats.org/officeDocument/2006/relationships/image" Target="../media/image7.jp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8.jp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9.jp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10.jp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11.jp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slide" Target="slide10.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12.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13.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slide" Target="slide10.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14.jp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slide" Target="slide34.xml"/><Relationship Id="rId3" Type="http://schemas.openxmlformats.org/officeDocument/2006/relationships/image" Target="../media/image2.png"/><Relationship Id="rId7" Type="http://schemas.openxmlformats.org/officeDocument/2006/relationships/slide" Target="slide2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slide" Target="slide3.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slide" Target="slide10.xml"/><Relationship Id="rId5" Type="http://schemas.openxmlformats.org/officeDocument/2006/relationships/image" Target="../media/image15.jp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slide" Target="slide10.xml"/><Relationship Id="rId5" Type="http://schemas.openxmlformats.org/officeDocument/2006/relationships/image" Target="../media/image16.jp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slide" Target="slide22.xml"/><Relationship Id="rId5" Type="http://schemas.openxmlformats.org/officeDocument/2006/relationships/image" Target="../media/image17.jp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5.xml"/><Relationship Id="rId6" Type="http://schemas.openxmlformats.org/officeDocument/2006/relationships/slide" Target="slide22.xml"/><Relationship Id="rId5" Type="http://schemas.openxmlformats.org/officeDocument/2006/relationships/image" Target="../media/image18.jp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slide" Target="slide22.xml"/><Relationship Id="rId5" Type="http://schemas.openxmlformats.org/officeDocument/2006/relationships/image" Target="../media/image19.jp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slide" Target="slide22.xml"/><Relationship Id="rId5" Type="http://schemas.openxmlformats.org/officeDocument/2006/relationships/image" Target="../media/image20.jp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slide" Target="slide22.xml"/><Relationship Id="rId5" Type="http://schemas.openxmlformats.org/officeDocument/2006/relationships/image" Target="../media/image21.jp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5.xml"/><Relationship Id="rId6" Type="http://schemas.openxmlformats.org/officeDocument/2006/relationships/slide" Target="slide22.xml"/><Relationship Id="rId5" Type="http://schemas.openxmlformats.org/officeDocument/2006/relationships/image" Target="../media/image22.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slide" Target="slide22.xml"/><Relationship Id="rId5" Type="http://schemas.openxmlformats.org/officeDocument/2006/relationships/image" Target="../media/image23.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slide" Target="slide22.xml"/><Relationship Id="rId5" Type="http://schemas.openxmlformats.org/officeDocument/2006/relationships/image" Target="../media/image24.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slide" Target="slide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www.economist.com/leaders/2017/05/06/the-worlds-most-valuable-resource-is-no-longer-oil-but-data" TargetMode="External"/><Relationship Id="rId5" Type="http://schemas.openxmlformats.org/officeDocument/2006/relationships/image" Target="../media/image4.jp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slide" Target="slide22.xml"/><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jp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slide" Target="slide22.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jp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slide" Target="slide22.xml"/><Relationship Id="rId5" Type="http://schemas.openxmlformats.org/officeDocument/2006/relationships/image" Target="../media/image27.jp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slide" Target="slide22.xml"/><Relationship Id="rId5" Type="http://schemas.openxmlformats.org/officeDocument/2006/relationships/image" Target="../media/image28.jp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slide" Target="slide34.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slide" Target="slide34.xml"/><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slide" Target="slide34.xml"/><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slide" Target="slide34.xml"/><Relationship Id="rId5" Type="http://schemas.openxmlformats.org/officeDocument/2006/relationships/image" Target="../media/image29.jpg"/><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slide" Target="slide34.xml"/><Relationship Id="rId5" Type="http://schemas.openxmlformats.org/officeDocument/2006/relationships/image" Target="../media/image30.pn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5.xml"/><Relationship Id="rId6" Type="http://schemas.openxmlformats.org/officeDocument/2006/relationships/slide" Target="slide34.xml"/><Relationship Id="rId5" Type="http://schemas.openxmlformats.org/officeDocument/2006/relationships/image" Target="../media/image3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slide" Target="slide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www.economist.com/leaders/2017/05/06/the-worlds-most-valuable-resource-is-no-longer-oil-but-data" TargetMode="External"/><Relationship Id="rId5" Type="http://schemas.openxmlformats.org/officeDocument/2006/relationships/image" Target="../media/image4.jp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5.xml"/><Relationship Id="rId6" Type="http://schemas.openxmlformats.org/officeDocument/2006/relationships/slide" Target="slide34.xml"/><Relationship Id="rId5" Type="http://schemas.openxmlformats.org/officeDocument/2006/relationships/image" Target="../media/image32.jp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slide" Target="slide34.xml"/><Relationship Id="rId2" Type="http://schemas.openxmlformats.org/officeDocument/2006/relationships/notesSlide" Target="../notesSlides/notesSlide41.xml"/><Relationship Id="rId1" Type="http://schemas.openxmlformats.org/officeDocument/2006/relationships/slideLayout" Target="../slideLayouts/slideLayout5.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slide" Target="slide34.xml"/><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slide" Target="slide34.xml"/><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slide" Target="slide34.xml"/><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5.xml"/><Relationship Id="rId5" Type="http://schemas.openxmlformats.org/officeDocument/2006/relationships/image" Target="../media/image35.jp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slide" Target="slide3.xml"/><Relationship Id="rId5" Type="http://schemas.openxmlformats.org/officeDocument/2006/relationships/image" Target="../media/image5.jp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slide" Target="slide3.xml"/><Relationship Id="rId5" Type="http://schemas.openxmlformats.org/officeDocument/2006/relationships/image" Target="../media/image6.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slide" Target="slide3.xml"/><Relationship Id="rId5" Type="http://schemas.openxmlformats.org/officeDocument/2006/relationships/image" Target="../media/image6.jp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slide" Target="slide3.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slide" Target="slide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5760085" cy="3240405"/>
          </a:xfrm>
          <a:custGeom>
            <a:avLst/>
            <a:gdLst/>
            <a:ahLst/>
            <a:cxnLst/>
            <a:rect l="l" t="t" r="r" b="b"/>
            <a:pathLst>
              <a:path w="5760085" h="3240405">
                <a:moveTo>
                  <a:pt x="5759996" y="0"/>
                </a:moveTo>
                <a:lnTo>
                  <a:pt x="0" y="0"/>
                </a:lnTo>
                <a:lnTo>
                  <a:pt x="0" y="3239998"/>
                </a:lnTo>
                <a:lnTo>
                  <a:pt x="5759996" y="3239998"/>
                </a:lnTo>
                <a:lnTo>
                  <a:pt x="5759996" y="0"/>
                </a:lnTo>
                <a:close/>
              </a:path>
            </a:pathLst>
          </a:custGeom>
          <a:solidFill>
            <a:srgbClr val="F9F9F9"/>
          </a:solidFill>
        </p:spPr>
        <p:txBody>
          <a:bodyPr wrap="square" lIns="0" tIns="0" rIns="0" bIns="0" rtlCol="0"/>
          <a:lstStyle/>
          <a:p>
            <a:endParaRPr/>
          </a:p>
        </p:txBody>
      </p:sp>
      <p:sp>
        <p:nvSpPr>
          <p:cNvPr id="3" name="object 3"/>
          <p:cNvSpPr/>
          <p:nvPr/>
        </p:nvSpPr>
        <p:spPr>
          <a:xfrm>
            <a:off x="3964228" y="253075"/>
            <a:ext cx="1435730" cy="281137"/>
          </a:xfrm>
          <a:prstGeom prst="rect">
            <a:avLst/>
          </a:prstGeom>
          <a:blipFill>
            <a:blip r:embed="rId3" cstate="print"/>
            <a:stretch>
              <a:fillRect/>
            </a:stretch>
          </a:blipFill>
        </p:spPr>
        <p:txBody>
          <a:bodyPr wrap="square" lIns="0" tIns="0" rIns="0" bIns="0" rtlCol="0"/>
          <a:lstStyle/>
          <a:p>
            <a:endParaRPr/>
          </a:p>
        </p:txBody>
      </p:sp>
      <p:sp>
        <p:nvSpPr>
          <p:cNvPr id="4" name="object 4"/>
          <p:cNvSpPr txBox="1">
            <a:spLocks noGrp="1"/>
          </p:cNvSpPr>
          <p:nvPr>
            <p:ph type="ctrTitle"/>
          </p:nvPr>
        </p:nvSpPr>
        <p:spPr>
          <a:prstGeom prst="rect">
            <a:avLst/>
          </a:prstGeom>
        </p:spPr>
        <p:txBody>
          <a:bodyPr vert="horz" wrap="square" lIns="0" tIns="11430" rIns="0" bIns="0" rtlCol="0">
            <a:spAutoFit/>
          </a:bodyPr>
          <a:lstStyle/>
          <a:p>
            <a:pPr marL="12700" marR="5080">
              <a:lnSpc>
                <a:spcPct val="122700"/>
              </a:lnSpc>
              <a:spcBef>
                <a:spcPts val="90"/>
              </a:spcBef>
            </a:pPr>
            <a:r>
              <a:rPr spc="15" dirty="0"/>
              <a:t>Anomaly Detection </a:t>
            </a:r>
            <a:r>
              <a:rPr spc="10" dirty="0"/>
              <a:t>in Probabilistic </a:t>
            </a:r>
            <a:r>
              <a:rPr spc="15" dirty="0"/>
              <a:t>Databases with  </a:t>
            </a:r>
            <a:r>
              <a:rPr spc="20" dirty="0"/>
              <a:t>Embeddings </a:t>
            </a:r>
            <a:r>
              <a:rPr spc="15" dirty="0"/>
              <a:t>of </a:t>
            </a:r>
            <a:r>
              <a:rPr spc="5" dirty="0"/>
              <a:t>Categorical</a:t>
            </a:r>
            <a:r>
              <a:rPr spc="-5" dirty="0"/>
              <a:t> </a:t>
            </a:r>
            <a:r>
              <a:rPr spc="5" dirty="0"/>
              <a:t>Values</a:t>
            </a:r>
          </a:p>
        </p:txBody>
      </p:sp>
      <p:sp>
        <p:nvSpPr>
          <p:cNvPr id="5" name="object 5"/>
          <p:cNvSpPr/>
          <p:nvPr/>
        </p:nvSpPr>
        <p:spPr>
          <a:xfrm>
            <a:off x="359994" y="1466437"/>
            <a:ext cx="5040630" cy="5080"/>
          </a:xfrm>
          <a:custGeom>
            <a:avLst/>
            <a:gdLst/>
            <a:ahLst/>
            <a:cxnLst/>
            <a:rect l="l" t="t" r="r" b="b"/>
            <a:pathLst>
              <a:path w="5040630" h="5080">
                <a:moveTo>
                  <a:pt x="0" y="5060"/>
                </a:moveTo>
                <a:lnTo>
                  <a:pt x="0" y="0"/>
                </a:lnTo>
                <a:lnTo>
                  <a:pt x="5040071" y="0"/>
                </a:lnTo>
                <a:lnTo>
                  <a:pt x="5040071" y="5060"/>
                </a:lnTo>
                <a:lnTo>
                  <a:pt x="0" y="5060"/>
                </a:lnTo>
                <a:close/>
              </a:path>
            </a:pathLst>
          </a:custGeom>
          <a:solidFill>
            <a:srgbClr val="F01B09"/>
          </a:solidFill>
        </p:spPr>
        <p:txBody>
          <a:bodyPr wrap="square" lIns="0" tIns="0" rIns="0" bIns="0" rtlCol="0"/>
          <a:lstStyle/>
          <a:p>
            <a:endParaRPr/>
          </a:p>
        </p:txBody>
      </p:sp>
      <p:sp>
        <p:nvSpPr>
          <p:cNvPr id="6" name="object 6"/>
          <p:cNvSpPr txBox="1"/>
          <p:nvPr/>
        </p:nvSpPr>
        <p:spPr>
          <a:xfrm>
            <a:off x="347294" y="1686398"/>
            <a:ext cx="1301115" cy="739775"/>
          </a:xfrm>
          <a:prstGeom prst="rect">
            <a:avLst/>
          </a:prstGeom>
        </p:spPr>
        <p:txBody>
          <a:bodyPr vert="horz" wrap="square" lIns="0" tIns="12700" rIns="0" bIns="0" rtlCol="0">
            <a:spAutoFit/>
          </a:bodyPr>
          <a:lstStyle/>
          <a:p>
            <a:pPr marL="12700" marR="510540">
              <a:lnSpc>
                <a:spcPct val="138000"/>
              </a:lnSpc>
              <a:spcBef>
                <a:spcPts val="100"/>
              </a:spcBef>
            </a:pPr>
            <a:r>
              <a:rPr sz="900" spc="-5" dirty="0">
                <a:solidFill>
                  <a:srgbClr val="22373A"/>
                </a:solidFill>
                <a:latin typeface="LM Sans 9"/>
                <a:cs typeface="LM Sans 9"/>
              </a:rPr>
              <a:t>Daoping </a:t>
            </a:r>
            <a:r>
              <a:rPr sz="900" spc="-15" dirty="0">
                <a:solidFill>
                  <a:srgbClr val="22373A"/>
                </a:solidFill>
                <a:latin typeface="LM Sans 9"/>
                <a:cs typeface="LM Sans 9"/>
              </a:rPr>
              <a:t>Wang  </a:t>
            </a:r>
            <a:r>
              <a:rPr sz="900" spc="-10" dirty="0">
                <a:solidFill>
                  <a:srgbClr val="22373A"/>
                </a:solidFill>
                <a:latin typeface="LM Sans 9"/>
                <a:cs typeface="LM Sans 9"/>
              </a:rPr>
              <a:t>March </a:t>
            </a:r>
            <a:r>
              <a:rPr sz="900" spc="-5" dirty="0">
                <a:solidFill>
                  <a:srgbClr val="22373A"/>
                </a:solidFill>
                <a:latin typeface="LM Sans 9"/>
                <a:cs typeface="LM Sans 9"/>
              </a:rPr>
              <a:t>20,</a:t>
            </a:r>
            <a:r>
              <a:rPr sz="900" spc="-70" dirty="0">
                <a:solidFill>
                  <a:srgbClr val="22373A"/>
                </a:solidFill>
                <a:latin typeface="LM Sans 9"/>
                <a:cs typeface="LM Sans 9"/>
              </a:rPr>
              <a:t> </a:t>
            </a:r>
            <a:r>
              <a:rPr sz="900" spc="-5" dirty="0">
                <a:solidFill>
                  <a:srgbClr val="22373A"/>
                </a:solidFill>
                <a:latin typeface="LM Sans 9"/>
                <a:cs typeface="LM Sans 9"/>
              </a:rPr>
              <a:t>2020</a:t>
            </a:r>
            <a:endParaRPr sz="900">
              <a:latin typeface="LM Sans 9"/>
              <a:cs typeface="LM Sans 9"/>
            </a:endParaRPr>
          </a:p>
          <a:p>
            <a:pPr>
              <a:lnSpc>
                <a:spcPct val="100000"/>
              </a:lnSpc>
            </a:pPr>
            <a:endParaRPr sz="550">
              <a:latin typeface="LM Sans 9"/>
              <a:cs typeface="LM Sans 9"/>
            </a:endParaRPr>
          </a:p>
          <a:p>
            <a:pPr marL="12700" marR="5080">
              <a:lnSpc>
                <a:spcPct val="109100"/>
              </a:lnSpc>
              <a:spcBef>
                <a:spcPts val="5"/>
              </a:spcBef>
            </a:pPr>
            <a:r>
              <a:rPr sz="700" spc="-10" dirty="0">
                <a:solidFill>
                  <a:srgbClr val="22373A"/>
                </a:solidFill>
                <a:latin typeface="LM Sans 8"/>
                <a:cs typeface="LM Sans 8"/>
              </a:rPr>
              <a:t>Technische </a:t>
            </a:r>
            <a:r>
              <a:rPr sz="700" spc="-35" dirty="0">
                <a:solidFill>
                  <a:srgbClr val="22373A"/>
                </a:solidFill>
                <a:latin typeface="LM Sans 8"/>
                <a:cs typeface="LM Sans 8"/>
              </a:rPr>
              <a:t>Universit¨at </a:t>
            </a:r>
            <a:r>
              <a:rPr sz="700" spc="-50" dirty="0">
                <a:solidFill>
                  <a:srgbClr val="22373A"/>
                </a:solidFill>
                <a:latin typeface="LM Sans 8"/>
                <a:cs typeface="LM Sans 8"/>
              </a:rPr>
              <a:t>Mu¨nchen  </a:t>
            </a:r>
            <a:r>
              <a:rPr sz="700" spc="-5" dirty="0">
                <a:solidFill>
                  <a:srgbClr val="22373A"/>
                </a:solidFill>
                <a:latin typeface="LM Sans 8"/>
                <a:cs typeface="LM Sans 8"/>
              </a:rPr>
              <a:t>Mercateo Deutschland</a:t>
            </a:r>
            <a:r>
              <a:rPr sz="700" spc="-10" dirty="0">
                <a:solidFill>
                  <a:srgbClr val="22373A"/>
                </a:solidFill>
                <a:latin typeface="LM Sans 8"/>
                <a:cs typeface="LM Sans 8"/>
              </a:rPr>
              <a:t> </a:t>
            </a:r>
            <a:r>
              <a:rPr sz="700" spc="-15" dirty="0">
                <a:solidFill>
                  <a:srgbClr val="22373A"/>
                </a:solidFill>
                <a:latin typeface="LM Sans 8"/>
                <a:cs typeface="LM Sans 8"/>
              </a:rPr>
              <a:t>AG</a:t>
            </a:r>
            <a:endParaRPr sz="700">
              <a:latin typeface="LM Sans 8"/>
              <a:cs typeface="LM Sans 8"/>
            </a:endParaRPr>
          </a:p>
        </p:txBody>
      </p:sp>
    </p:spTree>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3449954"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Domain </a:t>
            </a:r>
            <a:r>
              <a:rPr sz="1200" b="1" spc="-10" dirty="0">
                <a:solidFill>
                  <a:srgbClr val="F9F9F9"/>
                </a:solidFill>
                <a:latin typeface="LM Sans 10"/>
                <a:cs typeface="LM Sans 10"/>
              </a:rPr>
              <a:t>Knowledge </a:t>
            </a:r>
            <a:r>
              <a:rPr sz="1200" b="1" spc="-5" dirty="0">
                <a:solidFill>
                  <a:srgbClr val="F9F9F9"/>
                </a:solidFill>
                <a:latin typeface="LM Sans 10"/>
                <a:cs typeface="LM Sans 10"/>
              </a:rPr>
              <a:t>as Probabilistic</a:t>
            </a:r>
            <a:r>
              <a:rPr sz="1200" b="1" dirty="0">
                <a:solidFill>
                  <a:srgbClr val="F9F9F9"/>
                </a:solidFill>
                <a:latin typeface="LM Sans 10"/>
                <a:cs typeface="LM Sans 10"/>
              </a:rPr>
              <a:t> </a:t>
            </a:r>
            <a:r>
              <a:rPr sz="1200" b="1" spc="-5" dirty="0">
                <a:solidFill>
                  <a:srgbClr val="F9F9F9"/>
                </a:solidFill>
                <a:latin typeface="LM Sans 10"/>
                <a:cs typeface="LM Sans 10"/>
              </a:rPr>
              <a:t>Relationships</a:t>
            </a:r>
            <a:endParaRPr sz="1200">
              <a:latin typeface="LM Sans 10"/>
              <a:cs typeface="LM Sans 10"/>
            </a:endParaRPr>
          </a:p>
        </p:txBody>
      </p:sp>
      <p:grpSp>
        <p:nvGrpSpPr>
          <p:cNvPr id="3" name="object 3"/>
          <p:cNvGrpSpPr/>
          <p:nvPr/>
        </p:nvGrpSpPr>
        <p:grpSpPr>
          <a:xfrm>
            <a:off x="0" y="72601"/>
            <a:ext cx="5760085" cy="1767839"/>
            <a:chOff x="0" y="72601"/>
            <a:chExt cx="5760085" cy="1767839"/>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108075" cy="5080"/>
            </a:xfrm>
            <a:custGeom>
              <a:avLst/>
              <a:gdLst/>
              <a:ahLst/>
              <a:cxnLst/>
              <a:rect l="l" t="t" r="r" b="b"/>
              <a:pathLst>
                <a:path w="1108075" h="5079">
                  <a:moveTo>
                    <a:pt x="0" y="5060"/>
                  </a:moveTo>
                  <a:lnTo>
                    <a:pt x="0" y="0"/>
                  </a:lnTo>
                  <a:lnTo>
                    <a:pt x="1107699" y="0"/>
                  </a:lnTo>
                  <a:lnTo>
                    <a:pt x="1107699" y="5060"/>
                  </a:lnTo>
                  <a:lnTo>
                    <a:pt x="0" y="5060"/>
                  </a:lnTo>
                  <a:close/>
                </a:path>
              </a:pathLst>
            </a:custGeom>
            <a:solidFill>
              <a:srgbClr val="F01B09"/>
            </a:solidFill>
          </p:spPr>
          <p:txBody>
            <a:bodyPr wrap="square" lIns="0" tIns="0" rIns="0" bIns="0" rtlCol="0"/>
            <a:lstStyle/>
            <a:p>
              <a:endParaRPr/>
            </a:p>
          </p:txBody>
        </p:sp>
        <p:sp>
          <p:nvSpPr>
            <p:cNvPr id="9" name="object 9"/>
            <p:cNvSpPr/>
            <p:nvPr/>
          </p:nvSpPr>
          <p:spPr>
            <a:xfrm>
              <a:off x="359994" y="389546"/>
              <a:ext cx="5040009" cy="1450797"/>
            </a:xfrm>
            <a:prstGeom prst="rect">
              <a:avLst/>
            </a:prstGeom>
            <a:blipFill>
              <a:blip r:embed="rId5" cstate="print"/>
              <a:stretch>
                <a:fillRect/>
              </a:stretch>
            </a:blipFill>
          </p:spPr>
          <p:txBody>
            <a:bodyPr wrap="square" lIns="0" tIns="0" rIns="0" bIns="0" rtlCol="0"/>
            <a:lstStyle/>
            <a:p>
              <a:endParaRPr/>
            </a:p>
          </p:txBody>
        </p:sp>
      </p:grpSp>
      <p:sp>
        <p:nvSpPr>
          <p:cNvPr id="10" name="object 10"/>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5/26</a:t>
            </a:r>
            <a:endParaRPr sz="700">
              <a:latin typeface="LM Sans 8"/>
              <a:cs typeface="LM Sans 8"/>
            </a:endParaRPr>
          </a:p>
        </p:txBody>
      </p:sp>
    </p:spTree>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3449954" cy="207645"/>
          </a:xfrm>
          <a:prstGeom prst="rect">
            <a:avLst/>
          </a:prstGeom>
        </p:spPr>
        <p:txBody>
          <a:bodyPr vert="horz" wrap="square" lIns="0" tIns="12065" rIns="0" bIns="0" rtlCol="0">
            <a:spAutoFit/>
          </a:bodyPr>
          <a:lstStyle/>
          <a:p>
            <a:pPr marL="12700">
              <a:lnSpc>
                <a:spcPct val="100000"/>
              </a:lnSpc>
              <a:spcBef>
                <a:spcPts val="95"/>
              </a:spcBef>
            </a:pPr>
            <a:r>
              <a:rPr spc="-5" dirty="0"/>
              <a:t>Domain </a:t>
            </a:r>
            <a:r>
              <a:rPr spc="-10" dirty="0"/>
              <a:t>Knowledge </a:t>
            </a:r>
            <a:r>
              <a:rPr spc="-5" dirty="0"/>
              <a:t>as Probabilistic</a:t>
            </a:r>
            <a:r>
              <a:rPr dirty="0"/>
              <a:t> </a:t>
            </a:r>
            <a:r>
              <a:rPr spc="-5" dirty="0"/>
              <a:t>Relationships</a:t>
            </a:r>
          </a:p>
        </p:txBody>
      </p:sp>
      <p:grpSp>
        <p:nvGrpSpPr>
          <p:cNvPr id="3" name="object 3"/>
          <p:cNvGrpSpPr/>
          <p:nvPr/>
        </p:nvGrpSpPr>
        <p:grpSpPr>
          <a:xfrm>
            <a:off x="0" y="72601"/>
            <a:ext cx="5760085" cy="1767839"/>
            <a:chOff x="0" y="72601"/>
            <a:chExt cx="5760085" cy="1767839"/>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108075" cy="5080"/>
            </a:xfrm>
            <a:custGeom>
              <a:avLst/>
              <a:gdLst/>
              <a:ahLst/>
              <a:cxnLst/>
              <a:rect l="l" t="t" r="r" b="b"/>
              <a:pathLst>
                <a:path w="1108075" h="5079">
                  <a:moveTo>
                    <a:pt x="0" y="5060"/>
                  </a:moveTo>
                  <a:lnTo>
                    <a:pt x="0" y="0"/>
                  </a:lnTo>
                  <a:lnTo>
                    <a:pt x="1107699" y="0"/>
                  </a:lnTo>
                  <a:lnTo>
                    <a:pt x="1107699" y="5060"/>
                  </a:lnTo>
                  <a:lnTo>
                    <a:pt x="0" y="5060"/>
                  </a:lnTo>
                  <a:close/>
                </a:path>
              </a:pathLst>
            </a:custGeom>
            <a:solidFill>
              <a:srgbClr val="F01B09"/>
            </a:solidFill>
          </p:spPr>
          <p:txBody>
            <a:bodyPr wrap="square" lIns="0" tIns="0" rIns="0" bIns="0" rtlCol="0"/>
            <a:lstStyle/>
            <a:p>
              <a:endParaRPr/>
            </a:p>
          </p:txBody>
        </p:sp>
        <p:sp>
          <p:nvSpPr>
            <p:cNvPr id="9" name="object 9"/>
            <p:cNvSpPr/>
            <p:nvPr/>
          </p:nvSpPr>
          <p:spPr>
            <a:xfrm>
              <a:off x="359994" y="389546"/>
              <a:ext cx="5040009" cy="1450797"/>
            </a:xfrm>
            <a:prstGeom prst="rect">
              <a:avLst/>
            </a:prstGeom>
            <a:blipFill>
              <a:blip r:embed="rId5" cstate="print"/>
              <a:stretch>
                <a:fillRect/>
              </a:stretch>
            </a:blipFill>
          </p:spPr>
          <p:txBody>
            <a:bodyPr wrap="square" lIns="0" tIns="0" rIns="0" bIns="0" rtlCol="0"/>
            <a:lstStyle/>
            <a:p>
              <a:endParaRPr/>
            </a:p>
          </p:txBody>
        </p:sp>
      </p:grpSp>
      <p:sp>
        <p:nvSpPr>
          <p:cNvPr id="10" name="object 10"/>
          <p:cNvSpPr/>
          <p:nvPr/>
        </p:nvSpPr>
        <p:spPr>
          <a:xfrm>
            <a:off x="889812" y="2275585"/>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1" name="object 11"/>
          <p:cNvSpPr/>
          <p:nvPr/>
        </p:nvSpPr>
        <p:spPr>
          <a:xfrm>
            <a:off x="889812" y="2488145"/>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2" name="object 12"/>
          <p:cNvSpPr/>
          <p:nvPr/>
        </p:nvSpPr>
        <p:spPr>
          <a:xfrm>
            <a:off x="1582407" y="2488145"/>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3" name="object 13"/>
          <p:cNvSpPr/>
          <p:nvPr/>
        </p:nvSpPr>
        <p:spPr>
          <a:xfrm>
            <a:off x="889812" y="2700705"/>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4" name="object 14"/>
          <p:cNvSpPr txBox="1"/>
          <p:nvPr/>
        </p:nvSpPr>
        <p:spPr>
          <a:xfrm>
            <a:off x="347294" y="1865598"/>
            <a:ext cx="4535805" cy="1088390"/>
          </a:xfrm>
          <a:prstGeom prst="rect">
            <a:avLst/>
          </a:prstGeom>
        </p:spPr>
        <p:txBody>
          <a:bodyPr vert="horz" wrap="square" lIns="0" tIns="73025" rIns="0" bIns="0" rtlCol="0">
            <a:spAutoFit/>
          </a:bodyPr>
          <a:lstStyle/>
          <a:p>
            <a:pPr marL="12700">
              <a:lnSpc>
                <a:spcPct val="100000"/>
              </a:lnSpc>
              <a:spcBef>
                <a:spcPts val="575"/>
              </a:spcBef>
            </a:pPr>
            <a:r>
              <a:rPr sz="1000" b="1" spc="-5" dirty="0">
                <a:solidFill>
                  <a:srgbClr val="22373A"/>
                </a:solidFill>
                <a:latin typeface="LM Sans 10"/>
                <a:cs typeface="LM Sans 10"/>
              </a:rPr>
              <a:t>Domain</a:t>
            </a:r>
            <a:r>
              <a:rPr sz="1000" b="1" spc="-10" dirty="0">
                <a:solidFill>
                  <a:srgbClr val="22373A"/>
                </a:solidFill>
                <a:latin typeface="LM Sans 10"/>
                <a:cs typeface="LM Sans 10"/>
              </a:rPr>
              <a:t> knowledge</a:t>
            </a:r>
            <a:r>
              <a:rPr sz="1000" spc="-10" dirty="0">
                <a:solidFill>
                  <a:srgbClr val="22373A"/>
                </a:solidFill>
                <a:latin typeface="LM Sans 10"/>
                <a:cs typeface="LM Sans 10"/>
              </a:rPr>
              <a:t>:</a:t>
            </a:r>
            <a:endParaRPr sz="1000">
              <a:latin typeface="LM Sans 10"/>
              <a:cs typeface="LM Sans 10"/>
            </a:endParaRPr>
          </a:p>
          <a:p>
            <a:pPr marL="265430" indent="-127000">
              <a:lnSpc>
                <a:spcPct val="100000"/>
              </a:lnSpc>
              <a:spcBef>
                <a:spcPts val="470"/>
              </a:spcBef>
              <a:buFont typeface="Arial"/>
              <a:buChar char="•"/>
              <a:tabLst>
                <a:tab pos="266065" algn="l"/>
              </a:tabLst>
            </a:pP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a:t>
            </a:r>
            <a:r>
              <a:rPr sz="1000" i="1" spc="114" dirty="0">
                <a:solidFill>
                  <a:srgbClr val="22373A"/>
                </a:solidFill>
                <a:latin typeface="LM Sans 10"/>
                <a:cs typeface="LM Sans 10"/>
              </a:rPr>
              <a:t> </a:t>
            </a:r>
            <a:r>
              <a:rPr sz="1000" i="1" spc="-5" dirty="0">
                <a:solidFill>
                  <a:srgbClr val="22373A"/>
                </a:solidFill>
                <a:latin typeface="LM Sans 10"/>
                <a:cs typeface="LM Sans 10"/>
              </a:rPr>
              <a:t>amount</a:t>
            </a:r>
            <a:r>
              <a:rPr sz="1000" i="1" spc="-95" dirty="0">
                <a:solidFill>
                  <a:srgbClr val="22373A"/>
                </a:solidFill>
                <a:latin typeface="LM Sans 10"/>
                <a:cs typeface="LM Sans 10"/>
              </a:rPr>
              <a:t> </a:t>
            </a:r>
            <a:r>
              <a:rPr sz="1000" i="1" spc="-65" dirty="0">
                <a:solidFill>
                  <a:srgbClr val="22373A"/>
                </a:solidFill>
                <a:latin typeface="DejaVu Sans"/>
                <a:cs typeface="DejaVu Sans"/>
              </a:rPr>
              <a:t>|</a:t>
            </a:r>
            <a:r>
              <a:rPr sz="1000" i="1" spc="-155" dirty="0">
                <a:solidFill>
                  <a:srgbClr val="22373A"/>
                </a:solidFill>
                <a:latin typeface="DejaVu Sans"/>
                <a:cs typeface="DejaVu Sans"/>
              </a:rPr>
              <a:t> </a:t>
            </a:r>
            <a:r>
              <a:rPr sz="1000" i="1" spc="-15" dirty="0">
                <a:solidFill>
                  <a:srgbClr val="22373A"/>
                </a:solidFill>
                <a:latin typeface="LM Sans 10"/>
                <a:cs typeface="LM Sans 10"/>
              </a:rPr>
              <a:t>keyword</a:t>
            </a:r>
            <a:r>
              <a:rPr sz="1000" i="1" spc="-15" dirty="0">
                <a:solidFill>
                  <a:srgbClr val="22373A"/>
                </a:solidFill>
                <a:latin typeface="Verdana"/>
                <a:cs typeface="Verdana"/>
              </a:rPr>
              <a:t>,</a:t>
            </a:r>
            <a:r>
              <a:rPr sz="1000" i="1" spc="-180" dirty="0">
                <a:solidFill>
                  <a:srgbClr val="22373A"/>
                </a:solidFill>
                <a:latin typeface="Verdana"/>
                <a:cs typeface="Verdana"/>
              </a:rPr>
              <a:t> </a:t>
            </a:r>
            <a:r>
              <a:rPr sz="1000" i="1" spc="-5" dirty="0">
                <a:solidFill>
                  <a:srgbClr val="22373A"/>
                </a:solidFill>
                <a:latin typeface="LM Sans 10"/>
                <a:cs typeface="LM Sans 10"/>
              </a:rPr>
              <a:t>manufacturer</a:t>
            </a:r>
            <a:r>
              <a:rPr sz="1000" i="1" spc="-220" dirty="0">
                <a:solidFill>
                  <a:srgbClr val="22373A"/>
                </a:solidFill>
                <a:latin typeface="LM Sans 10"/>
                <a:cs typeface="LM Sans 10"/>
              </a:rPr>
              <a:t> </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i="1" spc="-65" dirty="0">
                <a:solidFill>
                  <a:srgbClr val="22373A"/>
                </a:solidFill>
                <a:latin typeface="DejaVu Sans"/>
                <a:cs typeface="DejaVu Sans"/>
              </a:rPr>
              <a:t>∼</a:t>
            </a:r>
            <a:r>
              <a:rPr sz="1000" i="1" spc="15" dirty="0">
                <a:solidFill>
                  <a:srgbClr val="22373A"/>
                </a:solidFill>
                <a:latin typeface="DejaVu Sans"/>
                <a:cs typeface="DejaVu Sans"/>
              </a:rPr>
              <a:t> </a:t>
            </a:r>
            <a:r>
              <a:rPr sz="1000" spc="-5" dirty="0">
                <a:solidFill>
                  <a:srgbClr val="22373A"/>
                </a:solidFill>
                <a:latin typeface="LM Sans 10"/>
                <a:cs typeface="LM Sans 10"/>
              </a:rPr>
              <a:t>“Similar</a:t>
            </a:r>
            <a:r>
              <a:rPr sz="1000" spc="5" dirty="0">
                <a:solidFill>
                  <a:srgbClr val="22373A"/>
                </a:solidFill>
                <a:latin typeface="LM Sans 10"/>
                <a:cs typeface="LM Sans 10"/>
              </a:rPr>
              <a:t> </a:t>
            </a:r>
            <a:r>
              <a:rPr sz="1000" spc="-5" dirty="0">
                <a:solidFill>
                  <a:srgbClr val="22373A"/>
                </a:solidFill>
                <a:latin typeface="LM Sans 10"/>
                <a:cs typeface="LM Sans 10"/>
              </a:rPr>
              <a:t>products</a:t>
            </a:r>
            <a:r>
              <a:rPr sz="1000" spc="10" dirty="0">
                <a:solidFill>
                  <a:srgbClr val="22373A"/>
                </a:solidFill>
                <a:latin typeface="LM Sans 10"/>
                <a:cs typeface="LM Sans 10"/>
              </a:rPr>
              <a:t> </a:t>
            </a:r>
            <a:r>
              <a:rPr sz="1000" spc="-5" dirty="0">
                <a:solidFill>
                  <a:srgbClr val="22373A"/>
                </a:solidFill>
                <a:latin typeface="LM Sans 10"/>
                <a:cs typeface="LM Sans 10"/>
              </a:rPr>
              <a:t>have</a:t>
            </a:r>
            <a:r>
              <a:rPr sz="1000" dirty="0">
                <a:solidFill>
                  <a:srgbClr val="22373A"/>
                </a:solidFill>
                <a:latin typeface="LM Sans 10"/>
                <a:cs typeface="LM Sans 10"/>
              </a:rPr>
              <a:t> </a:t>
            </a:r>
            <a:r>
              <a:rPr sz="1000" spc="-10" dirty="0">
                <a:solidFill>
                  <a:srgbClr val="22373A"/>
                </a:solidFill>
                <a:latin typeface="LM Sans 10"/>
                <a:cs typeface="LM Sans 10"/>
              </a:rPr>
              <a:t>similar</a:t>
            </a:r>
            <a:r>
              <a:rPr sz="1000" spc="10" dirty="0">
                <a:solidFill>
                  <a:srgbClr val="22373A"/>
                </a:solidFill>
                <a:latin typeface="LM Sans 10"/>
                <a:cs typeface="LM Sans 10"/>
              </a:rPr>
              <a:t> </a:t>
            </a:r>
            <a:r>
              <a:rPr sz="1000" spc="-5" dirty="0">
                <a:solidFill>
                  <a:srgbClr val="22373A"/>
                </a:solidFill>
                <a:latin typeface="LM Sans 10"/>
                <a:cs typeface="LM Sans 10"/>
              </a:rPr>
              <a:t>prices.”</a:t>
            </a:r>
            <a:endParaRPr sz="1000">
              <a:latin typeface="LM Sans 10"/>
              <a:cs typeface="LM Sans 10"/>
            </a:endParaRPr>
          </a:p>
          <a:p>
            <a:pPr marL="265430" indent="-127000">
              <a:lnSpc>
                <a:spcPct val="100000"/>
              </a:lnSpc>
              <a:spcBef>
                <a:spcPts val="475"/>
              </a:spcBef>
              <a:buFont typeface="Arial"/>
              <a:buChar char="•"/>
              <a:tabLst>
                <a:tab pos="266065" algn="l"/>
              </a:tabLst>
            </a:pP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 </a:t>
            </a:r>
            <a:r>
              <a:rPr sz="1000" i="1" spc="-5" dirty="0">
                <a:solidFill>
                  <a:srgbClr val="22373A"/>
                </a:solidFill>
                <a:latin typeface="LM Sans 10"/>
                <a:cs typeface="LM Sans 10"/>
              </a:rPr>
              <a:t>amount </a:t>
            </a:r>
            <a:r>
              <a:rPr sz="1000" i="1" spc="-65" dirty="0">
                <a:solidFill>
                  <a:srgbClr val="22373A"/>
                </a:solidFill>
                <a:latin typeface="DejaVu Sans"/>
                <a:cs typeface="DejaVu Sans"/>
              </a:rPr>
              <a:t>| </a:t>
            </a:r>
            <a:r>
              <a:rPr sz="1000" i="1" spc="-5" dirty="0">
                <a:solidFill>
                  <a:srgbClr val="22373A"/>
                </a:solidFill>
                <a:latin typeface="LM Sans 10"/>
                <a:cs typeface="LM Sans 10"/>
              </a:rPr>
              <a:t>set id </a:t>
            </a:r>
            <a:r>
              <a:rPr sz="1000" spc="-5" dirty="0">
                <a:solidFill>
                  <a:srgbClr val="22373A"/>
                </a:solidFill>
                <a:latin typeface="LM Sans 10"/>
                <a:cs typeface="LM Sans 10"/>
              </a:rPr>
              <a:t>) </a:t>
            </a:r>
            <a:r>
              <a:rPr sz="1000" i="1" spc="-65" dirty="0">
                <a:solidFill>
                  <a:srgbClr val="22373A"/>
                </a:solidFill>
                <a:latin typeface="DejaVu Sans"/>
                <a:cs typeface="DejaVu Sans"/>
              </a:rPr>
              <a:t>∼ </a:t>
            </a:r>
            <a:r>
              <a:rPr sz="1000" dirty="0">
                <a:solidFill>
                  <a:srgbClr val="22373A"/>
                </a:solidFill>
                <a:latin typeface="LM Sans 10"/>
                <a:cs typeface="LM Sans 10"/>
              </a:rPr>
              <a:t>“Articles </a:t>
            </a:r>
            <a:r>
              <a:rPr sz="1000" spc="-5" dirty="0">
                <a:solidFill>
                  <a:srgbClr val="22373A"/>
                </a:solidFill>
                <a:latin typeface="LM Sans 10"/>
                <a:cs typeface="LM Sans 10"/>
              </a:rPr>
              <a:t>from the same set have </a:t>
            </a:r>
            <a:r>
              <a:rPr sz="1000" spc="-10" dirty="0">
                <a:solidFill>
                  <a:srgbClr val="22373A"/>
                </a:solidFill>
                <a:latin typeface="LM Sans 10"/>
                <a:cs typeface="LM Sans 10"/>
              </a:rPr>
              <a:t>similar</a:t>
            </a:r>
            <a:r>
              <a:rPr sz="1000" spc="-175" dirty="0">
                <a:solidFill>
                  <a:srgbClr val="22373A"/>
                </a:solidFill>
                <a:latin typeface="LM Sans 10"/>
                <a:cs typeface="LM Sans 10"/>
              </a:rPr>
              <a:t> </a:t>
            </a:r>
            <a:r>
              <a:rPr sz="1000" spc="-5" dirty="0">
                <a:solidFill>
                  <a:srgbClr val="22373A"/>
                </a:solidFill>
                <a:latin typeface="LM Sans 10"/>
                <a:cs typeface="LM Sans 10"/>
              </a:rPr>
              <a:t>prices.”</a:t>
            </a:r>
            <a:endParaRPr sz="1000">
              <a:latin typeface="LM Sans 10"/>
              <a:cs typeface="LM Sans 10"/>
            </a:endParaRPr>
          </a:p>
          <a:p>
            <a:pPr marL="265430" indent="-127000">
              <a:lnSpc>
                <a:spcPct val="100000"/>
              </a:lnSpc>
              <a:spcBef>
                <a:spcPts val="475"/>
              </a:spcBef>
              <a:buFont typeface="Arial"/>
              <a:buChar char="•"/>
              <a:tabLst>
                <a:tab pos="266065" algn="l"/>
              </a:tabLst>
            </a:pP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a:t>
            </a:r>
            <a:r>
              <a:rPr sz="1000" i="1" spc="105" dirty="0">
                <a:solidFill>
                  <a:srgbClr val="22373A"/>
                </a:solidFill>
                <a:latin typeface="LM Sans 10"/>
                <a:cs typeface="LM Sans 10"/>
              </a:rPr>
              <a:t> </a:t>
            </a:r>
            <a:r>
              <a:rPr sz="1000" i="1" spc="-5" dirty="0">
                <a:solidFill>
                  <a:srgbClr val="22373A"/>
                </a:solidFill>
                <a:latin typeface="LM Sans 10"/>
                <a:cs typeface="LM Sans 10"/>
              </a:rPr>
              <a:t>amount</a:t>
            </a:r>
            <a:r>
              <a:rPr sz="1000" i="1" spc="-100" dirty="0">
                <a:solidFill>
                  <a:srgbClr val="22373A"/>
                </a:solidFill>
                <a:latin typeface="LM Sans 10"/>
                <a:cs typeface="LM Sans 10"/>
              </a:rPr>
              <a:t> </a:t>
            </a:r>
            <a:r>
              <a:rPr sz="1000" i="1" spc="-65" dirty="0">
                <a:solidFill>
                  <a:srgbClr val="22373A"/>
                </a:solidFill>
                <a:latin typeface="DejaVu Sans"/>
                <a:cs typeface="DejaVu Sans"/>
              </a:rPr>
              <a:t>|</a:t>
            </a:r>
            <a:r>
              <a:rPr sz="1000" i="1" spc="-155" dirty="0">
                <a:solidFill>
                  <a:srgbClr val="22373A"/>
                </a:solidFill>
                <a:latin typeface="DejaVu Sans"/>
                <a:cs typeface="DejaVu Sans"/>
              </a:rPr>
              <a:t> </a:t>
            </a:r>
            <a:r>
              <a:rPr sz="1000" i="1" spc="-5" dirty="0">
                <a:solidFill>
                  <a:srgbClr val="22373A"/>
                </a:solidFill>
                <a:latin typeface="LM Sans 10"/>
                <a:cs typeface="LM Sans 10"/>
              </a:rPr>
              <a:t>manufacturer</a:t>
            </a:r>
            <a:r>
              <a:rPr sz="1000" i="1" spc="-225"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i="1" spc="-65" dirty="0">
                <a:solidFill>
                  <a:srgbClr val="22373A"/>
                </a:solidFill>
                <a:latin typeface="DejaVu Sans"/>
                <a:cs typeface="DejaVu Sans"/>
              </a:rPr>
              <a:t>∼</a:t>
            </a:r>
            <a:r>
              <a:rPr sz="1000" i="1" spc="10" dirty="0">
                <a:solidFill>
                  <a:srgbClr val="22373A"/>
                </a:solidFill>
                <a:latin typeface="DejaVu Sans"/>
                <a:cs typeface="DejaVu Sans"/>
              </a:rPr>
              <a:t> </a:t>
            </a:r>
            <a:r>
              <a:rPr sz="1000" spc="5" dirty="0">
                <a:solidFill>
                  <a:srgbClr val="22373A"/>
                </a:solidFill>
                <a:latin typeface="LM Sans 10"/>
                <a:cs typeface="LM Sans 10"/>
              </a:rPr>
              <a:t>“Knipex</a:t>
            </a:r>
            <a:r>
              <a:rPr sz="1000" spc="-5" dirty="0">
                <a:solidFill>
                  <a:srgbClr val="22373A"/>
                </a:solidFill>
                <a:latin typeface="LM Sans 10"/>
                <a:cs typeface="LM Sans 10"/>
              </a:rPr>
              <a:t> is</a:t>
            </a:r>
            <a:r>
              <a:rPr sz="1000" dirty="0">
                <a:solidFill>
                  <a:srgbClr val="22373A"/>
                </a:solidFill>
                <a:latin typeface="LM Sans 10"/>
                <a:cs typeface="LM Sans 10"/>
              </a:rPr>
              <a:t> cheaper </a:t>
            </a:r>
            <a:r>
              <a:rPr sz="1000" spc="-5" dirty="0">
                <a:solidFill>
                  <a:srgbClr val="22373A"/>
                </a:solidFill>
                <a:latin typeface="LM Sans 10"/>
                <a:cs typeface="LM Sans 10"/>
              </a:rPr>
              <a:t>than Wera.”</a:t>
            </a:r>
            <a:endParaRPr sz="1000">
              <a:latin typeface="LM Sans 10"/>
              <a:cs typeface="LM Sans 10"/>
            </a:endParaRPr>
          </a:p>
          <a:p>
            <a:pPr marL="265430" indent="-127000">
              <a:lnSpc>
                <a:spcPct val="100000"/>
              </a:lnSpc>
              <a:spcBef>
                <a:spcPts val="475"/>
              </a:spcBef>
              <a:buFont typeface="Arial"/>
              <a:buChar char="•"/>
              <a:tabLst>
                <a:tab pos="266065" algn="l"/>
              </a:tabLst>
            </a:pPr>
            <a:r>
              <a:rPr sz="1000" spc="-5" dirty="0">
                <a:solidFill>
                  <a:srgbClr val="22373A"/>
                </a:solidFill>
                <a:latin typeface="LM Sans 10"/>
                <a:cs typeface="LM Sans 10"/>
              </a:rPr>
              <a:t>...</a:t>
            </a:r>
            <a:endParaRPr sz="1000">
              <a:latin typeface="LM Sans 10"/>
              <a:cs typeface="LM Sans 10"/>
            </a:endParaRPr>
          </a:p>
        </p:txBody>
      </p:sp>
      <p:sp>
        <p:nvSpPr>
          <p:cNvPr id="15" name="object 15"/>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5/26</a:t>
            </a:r>
            <a:endParaRPr sz="700">
              <a:latin typeface="LM Sans 8"/>
              <a:cs typeface="LM Sans 8"/>
            </a:endParaRPr>
          </a:p>
        </p:txBody>
      </p:sp>
    </p:spTree>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3449954" cy="207645"/>
          </a:xfrm>
          <a:prstGeom prst="rect">
            <a:avLst/>
          </a:prstGeom>
        </p:spPr>
        <p:txBody>
          <a:bodyPr vert="horz" wrap="square" lIns="0" tIns="12065" rIns="0" bIns="0" rtlCol="0">
            <a:spAutoFit/>
          </a:bodyPr>
          <a:lstStyle/>
          <a:p>
            <a:pPr marL="12700">
              <a:lnSpc>
                <a:spcPct val="100000"/>
              </a:lnSpc>
              <a:spcBef>
                <a:spcPts val="95"/>
              </a:spcBef>
            </a:pPr>
            <a:r>
              <a:rPr spc="-5" dirty="0"/>
              <a:t>Domain </a:t>
            </a:r>
            <a:r>
              <a:rPr spc="-10" dirty="0"/>
              <a:t>Knowledge </a:t>
            </a:r>
            <a:r>
              <a:rPr spc="-5" dirty="0"/>
              <a:t>as Probabilistic</a:t>
            </a:r>
            <a:r>
              <a:rPr dirty="0"/>
              <a:t> </a:t>
            </a:r>
            <a:r>
              <a:rPr spc="-5" dirty="0"/>
              <a:t>Relationships</a:t>
            </a:r>
          </a:p>
        </p:txBody>
      </p:sp>
      <p:grpSp>
        <p:nvGrpSpPr>
          <p:cNvPr id="3" name="object 3"/>
          <p:cNvGrpSpPr/>
          <p:nvPr/>
        </p:nvGrpSpPr>
        <p:grpSpPr>
          <a:xfrm>
            <a:off x="0" y="72601"/>
            <a:ext cx="5760085" cy="1767839"/>
            <a:chOff x="0" y="72601"/>
            <a:chExt cx="5760085" cy="1767839"/>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108075" cy="5080"/>
            </a:xfrm>
            <a:custGeom>
              <a:avLst/>
              <a:gdLst/>
              <a:ahLst/>
              <a:cxnLst/>
              <a:rect l="l" t="t" r="r" b="b"/>
              <a:pathLst>
                <a:path w="1108075" h="5079">
                  <a:moveTo>
                    <a:pt x="0" y="5060"/>
                  </a:moveTo>
                  <a:lnTo>
                    <a:pt x="0" y="0"/>
                  </a:lnTo>
                  <a:lnTo>
                    <a:pt x="1107699" y="0"/>
                  </a:lnTo>
                  <a:lnTo>
                    <a:pt x="1107699" y="5060"/>
                  </a:lnTo>
                  <a:lnTo>
                    <a:pt x="0" y="5060"/>
                  </a:lnTo>
                  <a:close/>
                </a:path>
              </a:pathLst>
            </a:custGeom>
            <a:solidFill>
              <a:srgbClr val="F01B09"/>
            </a:solidFill>
          </p:spPr>
          <p:txBody>
            <a:bodyPr wrap="square" lIns="0" tIns="0" rIns="0" bIns="0" rtlCol="0"/>
            <a:lstStyle/>
            <a:p>
              <a:endParaRPr/>
            </a:p>
          </p:txBody>
        </p:sp>
        <p:sp>
          <p:nvSpPr>
            <p:cNvPr id="9" name="object 9"/>
            <p:cNvSpPr/>
            <p:nvPr/>
          </p:nvSpPr>
          <p:spPr>
            <a:xfrm>
              <a:off x="359994" y="389546"/>
              <a:ext cx="5040009" cy="1450797"/>
            </a:xfrm>
            <a:prstGeom prst="rect">
              <a:avLst/>
            </a:prstGeom>
            <a:blipFill>
              <a:blip r:embed="rId5" cstate="print"/>
              <a:stretch>
                <a:fillRect/>
              </a:stretch>
            </a:blipFill>
          </p:spPr>
          <p:txBody>
            <a:bodyPr wrap="square" lIns="0" tIns="0" rIns="0" bIns="0" rtlCol="0"/>
            <a:lstStyle/>
            <a:p>
              <a:endParaRPr/>
            </a:p>
          </p:txBody>
        </p:sp>
      </p:grpSp>
      <p:sp>
        <p:nvSpPr>
          <p:cNvPr id="10" name="object 10"/>
          <p:cNvSpPr/>
          <p:nvPr/>
        </p:nvSpPr>
        <p:spPr>
          <a:xfrm>
            <a:off x="1766887" y="2488145"/>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1" name="object 11"/>
          <p:cNvSpPr/>
          <p:nvPr/>
        </p:nvSpPr>
        <p:spPr>
          <a:xfrm>
            <a:off x="2391346" y="2488145"/>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2" name="object 12"/>
          <p:cNvSpPr/>
          <p:nvPr/>
        </p:nvSpPr>
        <p:spPr>
          <a:xfrm>
            <a:off x="4056532" y="2488145"/>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3" name="object 13"/>
          <p:cNvSpPr txBox="1"/>
          <p:nvPr/>
        </p:nvSpPr>
        <p:spPr>
          <a:xfrm>
            <a:off x="347294" y="1865598"/>
            <a:ext cx="4219575" cy="875665"/>
          </a:xfrm>
          <a:prstGeom prst="rect">
            <a:avLst/>
          </a:prstGeom>
        </p:spPr>
        <p:txBody>
          <a:bodyPr vert="horz" wrap="square" lIns="0" tIns="73025" rIns="0" bIns="0" rtlCol="0">
            <a:spAutoFit/>
          </a:bodyPr>
          <a:lstStyle/>
          <a:p>
            <a:pPr marL="12700">
              <a:lnSpc>
                <a:spcPct val="100000"/>
              </a:lnSpc>
              <a:spcBef>
                <a:spcPts val="575"/>
              </a:spcBef>
            </a:pPr>
            <a:r>
              <a:rPr sz="1000" b="1" spc="-5" dirty="0">
                <a:solidFill>
                  <a:srgbClr val="22373A"/>
                </a:solidFill>
                <a:latin typeface="LM Sans 10"/>
                <a:cs typeface="LM Sans 10"/>
              </a:rPr>
              <a:t>Accumulating domain</a:t>
            </a:r>
            <a:r>
              <a:rPr sz="1000" b="1" spc="-10" dirty="0">
                <a:solidFill>
                  <a:srgbClr val="22373A"/>
                </a:solidFill>
                <a:latin typeface="LM Sans 10"/>
                <a:cs typeface="LM Sans 10"/>
              </a:rPr>
              <a:t> knowledge:</a:t>
            </a:r>
            <a:endParaRPr sz="1000">
              <a:latin typeface="LM Sans 10"/>
              <a:cs typeface="LM Sans 10"/>
            </a:endParaRPr>
          </a:p>
          <a:p>
            <a:pPr marL="265430" indent="-127000">
              <a:lnSpc>
                <a:spcPct val="100000"/>
              </a:lnSpc>
              <a:spcBef>
                <a:spcPts val="470"/>
              </a:spcBef>
              <a:buFont typeface="Arial"/>
              <a:buChar char="•"/>
              <a:tabLst>
                <a:tab pos="266065" algn="l"/>
              </a:tabLst>
            </a:pPr>
            <a:r>
              <a:rPr sz="1000" dirty="0">
                <a:solidFill>
                  <a:srgbClr val="22373A"/>
                </a:solidFill>
                <a:latin typeface="LM Sans 10"/>
                <a:cs typeface="LM Sans 10"/>
              </a:rPr>
              <a:t>Modeling </a:t>
            </a:r>
            <a:r>
              <a:rPr sz="1000" spc="-5" dirty="0">
                <a:solidFill>
                  <a:srgbClr val="22373A"/>
                </a:solidFill>
                <a:latin typeface="LM Sans 10"/>
                <a:cs typeface="LM Sans 10"/>
              </a:rPr>
              <a:t>joint </a:t>
            </a:r>
            <a:r>
              <a:rPr sz="1000" spc="-10" dirty="0">
                <a:solidFill>
                  <a:srgbClr val="22373A"/>
                </a:solidFill>
                <a:latin typeface="LM Sans 10"/>
                <a:cs typeface="LM Sans 10"/>
              </a:rPr>
              <a:t>probability</a:t>
            </a:r>
            <a:r>
              <a:rPr sz="1000" spc="-15" dirty="0">
                <a:solidFill>
                  <a:srgbClr val="22373A"/>
                </a:solidFill>
                <a:latin typeface="LM Sans 10"/>
                <a:cs typeface="LM Sans 10"/>
              </a:rPr>
              <a:t> </a:t>
            </a:r>
            <a:r>
              <a:rPr sz="1000" spc="-5" dirty="0">
                <a:solidFill>
                  <a:srgbClr val="22373A"/>
                </a:solidFill>
                <a:latin typeface="LM Sans 10"/>
                <a:cs typeface="LM Sans 10"/>
              </a:rPr>
              <a:t>distribution</a:t>
            </a:r>
            <a:endParaRPr sz="1000">
              <a:latin typeface="LM Sans 10"/>
              <a:cs typeface="LM Sans 10"/>
            </a:endParaRPr>
          </a:p>
          <a:p>
            <a:pPr marL="1111885">
              <a:lnSpc>
                <a:spcPct val="100000"/>
              </a:lnSpc>
              <a:spcBef>
                <a:spcPts val="475"/>
              </a:spcBef>
            </a:pPr>
            <a:r>
              <a:rPr sz="1000" i="1" spc="10" dirty="0">
                <a:solidFill>
                  <a:srgbClr val="22373A"/>
                </a:solidFill>
                <a:latin typeface="LM Sans 10"/>
                <a:cs typeface="LM Sans 10"/>
              </a:rPr>
              <a:t>P</a:t>
            </a:r>
            <a:r>
              <a:rPr sz="1000" spc="10" dirty="0">
                <a:solidFill>
                  <a:srgbClr val="22373A"/>
                </a:solidFill>
                <a:latin typeface="LM Sans 10"/>
                <a:cs typeface="LM Sans 10"/>
              </a:rPr>
              <a:t>(</a:t>
            </a:r>
            <a:r>
              <a:rPr sz="1000" i="1" spc="10" dirty="0">
                <a:solidFill>
                  <a:srgbClr val="22373A"/>
                </a:solidFill>
                <a:latin typeface="LM Sans 10"/>
                <a:cs typeface="LM Sans 10"/>
              </a:rPr>
              <a:t>set </a:t>
            </a:r>
            <a:r>
              <a:rPr sz="1000" i="1" dirty="0">
                <a:solidFill>
                  <a:srgbClr val="22373A"/>
                </a:solidFill>
                <a:latin typeface="LM Sans 10"/>
                <a:cs typeface="LM Sans 10"/>
              </a:rPr>
              <a:t>id</a:t>
            </a:r>
            <a:r>
              <a:rPr sz="1000" i="1" dirty="0">
                <a:solidFill>
                  <a:srgbClr val="22373A"/>
                </a:solidFill>
                <a:latin typeface="Verdana"/>
                <a:cs typeface="Verdana"/>
              </a:rPr>
              <a:t>, </a:t>
            </a:r>
            <a:r>
              <a:rPr sz="1000" i="1" spc="-5" dirty="0">
                <a:solidFill>
                  <a:srgbClr val="22373A"/>
                </a:solidFill>
                <a:latin typeface="LM Sans 10"/>
                <a:cs typeface="LM Sans 10"/>
              </a:rPr>
              <a:t>catalog </a:t>
            </a:r>
            <a:r>
              <a:rPr sz="1000" i="1" dirty="0">
                <a:solidFill>
                  <a:srgbClr val="22373A"/>
                </a:solidFill>
                <a:latin typeface="LM Sans 10"/>
                <a:cs typeface="LM Sans 10"/>
              </a:rPr>
              <a:t>id</a:t>
            </a:r>
            <a:r>
              <a:rPr sz="1000" i="1" dirty="0">
                <a:solidFill>
                  <a:srgbClr val="22373A"/>
                </a:solidFill>
                <a:latin typeface="Verdana"/>
                <a:cs typeface="Verdana"/>
              </a:rPr>
              <a:t>, </a:t>
            </a:r>
            <a:r>
              <a:rPr sz="1000" i="1" spc="-5" dirty="0">
                <a:solidFill>
                  <a:srgbClr val="22373A"/>
                </a:solidFill>
                <a:latin typeface="LM Sans 10"/>
                <a:cs typeface="LM Sans 10"/>
              </a:rPr>
              <a:t>manufacturer</a:t>
            </a:r>
            <a:r>
              <a:rPr sz="1000" i="1" spc="-5" dirty="0">
                <a:solidFill>
                  <a:srgbClr val="22373A"/>
                </a:solidFill>
                <a:latin typeface="Verdana"/>
                <a:cs typeface="Verdana"/>
              </a:rPr>
              <a:t>, </a:t>
            </a:r>
            <a:r>
              <a:rPr sz="1000" i="1" spc="-15" dirty="0">
                <a:solidFill>
                  <a:srgbClr val="22373A"/>
                </a:solidFill>
                <a:latin typeface="LM Sans 10"/>
                <a:cs typeface="LM Sans 10"/>
              </a:rPr>
              <a:t>keyword</a:t>
            </a:r>
            <a:r>
              <a:rPr sz="1000" i="1" spc="-15" dirty="0">
                <a:solidFill>
                  <a:srgbClr val="22373A"/>
                </a:solidFill>
                <a:latin typeface="Verdana"/>
                <a:cs typeface="Verdana"/>
              </a:rPr>
              <a:t>, </a:t>
            </a:r>
            <a:r>
              <a:rPr sz="1000" i="1" spc="-5" dirty="0">
                <a:solidFill>
                  <a:srgbClr val="22373A"/>
                </a:solidFill>
                <a:latin typeface="LM Sans 10"/>
                <a:cs typeface="LM Sans 10"/>
              </a:rPr>
              <a:t>ek</a:t>
            </a:r>
            <a:r>
              <a:rPr sz="1000" i="1" spc="-25" dirty="0">
                <a:solidFill>
                  <a:srgbClr val="22373A"/>
                </a:solidFill>
                <a:latin typeface="LM Sans 10"/>
                <a:cs typeface="LM Sans 10"/>
              </a:rPr>
              <a:t> </a:t>
            </a:r>
            <a:r>
              <a:rPr sz="1000" i="1" spc="5" dirty="0">
                <a:solidFill>
                  <a:srgbClr val="22373A"/>
                </a:solidFill>
                <a:latin typeface="LM Sans 10"/>
                <a:cs typeface="LM Sans 10"/>
              </a:rPr>
              <a:t>amount</a:t>
            </a:r>
            <a:r>
              <a:rPr sz="1000" spc="5" dirty="0">
                <a:solidFill>
                  <a:srgbClr val="22373A"/>
                </a:solidFill>
                <a:latin typeface="LM Sans 10"/>
                <a:cs typeface="LM Sans 10"/>
              </a:rPr>
              <a:t>)</a:t>
            </a:r>
            <a:endParaRPr sz="1000">
              <a:latin typeface="LM Sans 10"/>
              <a:cs typeface="LM Sans 10"/>
            </a:endParaRPr>
          </a:p>
          <a:p>
            <a:pPr marL="265430" indent="-127000">
              <a:lnSpc>
                <a:spcPct val="100000"/>
              </a:lnSpc>
              <a:spcBef>
                <a:spcPts val="475"/>
              </a:spcBef>
              <a:buFont typeface="Arial"/>
              <a:buChar char="•"/>
              <a:tabLst>
                <a:tab pos="266065" algn="l"/>
              </a:tabLst>
            </a:pPr>
            <a:r>
              <a:rPr sz="1000" spc="-10" dirty="0">
                <a:solidFill>
                  <a:srgbClr val="22373A"/>
                </a:solidFill>
                <a:latin typeface="LM Sans 10"/>
                <a:cs typeface="LM Sans 10"/>
              </a:rPr>
              <a:t>Marginal probability </a:t>
            </a:r>
            <a:r>
              <a:rPr sz="1000" spc="-5" dirty="0">
                <a:solidFill>
                  <a:srgbClr val="22373A"/>
                </a:solidFill>
                <a:latin typeface="LM Sans 10"/>
                <a:cs typeface="LM Sans 10"/>
              </a:rPr>
              <a:t>= </a:t>
            </a:r>
            <a:r>
              <a:rPr sz="1000" spc="-10" dirty="0">
                <a:solidFill>
                  <a:srgbClr val="22373A"/>
                </a:solidFill>
                <a:latin typeface="LM Sans 10"/>
                <a:cs typeface="LM Sans 10"/>
              </a:rPr>
              <a:t>Confidence</a:t>
            </a:r>
            <a:r>
              <a:rPr sz="1000" dirty="0">
                <a:solidFill>
                  <a:srgbClr val="22373A"/>
                </a:solidFill>
                <a:latin typeface="LM Sans 10"/>
                <a:cs typeface="LM Sans 10"/>
              </a:rPr>
              <a:t> </a:t>
            </a:r>
            <a:r>
              <a:rPr sz="1000" spc="-10" dirty="0">
                <a:solidFill>
                  <a:srgbClr val="22373A"/>
                </a:solidFill>
                <a:latin typeface="LM Sans 10"/>
                <a:cs typeface="LM Sans 10"/>
              </a:rPr>
              <a:t>score</a:t>
            </a:r>
            <a:endParaRPr sz="1000">
              <a:latin typeface="LM Sans 10"/>
              <a:cs typeface="LM Sans 10"/>
            </a:endParaRPr>
          </a:p>
        </p:txBody>
      </p:sp>
      <p:sp>
        <p:nvSpPr>
          <p:cNvPr id="14" name="object 14"/>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5/26</a:t>
            </a:r>
            <a:endParaRPr sz="700">
              <a:latin typeface="LM Sans 8"/>
              <a:cs typeface="LM Sans 8"/>
            </a:endParaRPr>
          </a:p>
        </p:txBody>
      </p:sp>
    </p:spTree>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263650" cy="207645"/>
          </a:xfrm>
          <a:prstGeom prst="rect">
            <a:avLst/>
          </a:prstGeom>
        </p:spPr>
        <p:txBody>
          <a:bodyPr vert="horz" wrap="square" lIns="0" tIns="12065" rIns="0" bIns="0" rtlCol="0">
            <a:spAutoFit/>
          </a:bodyPr>
          <a:lstStyle/>
          <a:p>
            <a:pPr marL="12700">
              <a:lnSpc>
                <a:spcPct val="100000"/>
              </a:lnSpc>
              <a:spcBef>
                <a:spcPts val="95"/>
              </a:spcBef>
            </a:pPr>
            <a:r>
              <a:rPr spc="-15" dirty="0"/>
              <a:t>Bayesian</a:t>
            </a:r>
            <a:r>
              <a:rPr spc="-70" dirty="0"/>
              <a:t> </a:t>
            </a:r>
            <a:r>
              <a:rPr spc="-20" dirty="0"/>
              <a:t>Network</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329690" cy="5080"/>
            </a:xfrm>
            <a:custGeom>
              <a:avLst/>
              <a:gdLst/>
              <a:ahLst/>
              <a:cxnLst/>
              <a:rect l="l" t="t" r="r" b="b"/>
              <a:pathLst>
                <a:path w="1329690" h="5079">
                  <a:moveTo>
                    <a:pt x="0" y="5060"/>
                  </a:moveTo>
                  <a:lnTo>
                    <a:pt x="0" y="0"/>
                  </a:lnTo>
                  <a:lnTo>
                    <a:pt x="1329270" y="0"/>
                  </a:lnTo>
                  <a:lnTo>
                    <a:pt x="1329270"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359994" y="452798"/>
            <a:ext cx="5039753" cy="1777461"/>
          </a:xfrm>
          <a:prstGeom prst="rect">
            <a:avLst/>
          </a:prstGeom>
          <a:blipFill>
            <a:blip r:embed="rId5" cstate="print"/>
            <a:stretch>
              <a:fillRect/>
            </a:stretch>
          </a:blipFill>
        </p:spPr>
        <p:txBody>
          <a:bodyPr wrap="square" lIns="0" tIns="0" rIns="0" bIns="0" rtlCol="0"/>
          <a:lstStyle/>
          <a:p>
            <a:endParaRPr/>
          </a:p>
        </p:txBody>
      </p:sp>
      <p:sp>
        <p:nvSpPr>
          <p:cNvPr id="10" name="object 10"/>
          <p:cNvSpPr/>
          <p:nvPr/>
        </p:nvSpPr>
        <p:spPr>
          <a:xfrm>
            <a:off x="1042200" y="2516212"/>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1" name="object 11"/>
          <p:cNvSpPr/>
          <p:nvPr/>
        </p:nvSpPr>
        <p:spPr>
          <a:xfrm>
            <a:off x="1541881" y="2516212"/>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2" name="object 12"/>
          <p:cNvSpPr/>
          <p:nvPr/>
        </p:nvSpPr>
        <p:spPr>
          <a:xfrm>
            <a:off x="2515590" y="2516212"/>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3" name="object 13"/>
          <p:cNvSpPr/>
          <p:nvPr/>
        </p:nvSpPr>
        <p:spPr>
          <a:xfrm>
            <a:off x="3205010" y="2516212"/>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4" name="object 14"/>
          <p:cNvSpPr/>
          <p:nvPr/>
        </p:nvSpPr>
        <p:spPr>
          <a:xfrm>
            <a:off x="3897604" y="2516212"/>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5" name="object 15"/>
          <p:cNvSpPr txBox="1"/>
          <p:nvPr/>
        </p:nvSpPr>
        <p:spPr>
          <a:xfrm>
            <a:off x="473837" y="2379515"/>
            <a:ext cx="4564380" cy="647065"/>
          </a:xfrm>
          <a:prstGeom prst="rect">
            <a:avLst/>
          </a:prstGeom>
        </p:spPr>
        <p:txBody>
          <a:bodyPr vert="horz" wrap="square" lIns="0" tIns="12065" rIns="0" bIns="0" rtlCol="0">
            <a:spAutoFit/>
          </a:bodyPr>
          <a:lstStyle/>
          <a:p>
            <a:pPr marL="260350">
              <a:lnSpc>
                <a:spcPct val="100000"/>
              </a:lnSpc>
              <a:spcBef>
                <a:spcPts val="95"/>
              </a:spcBef>
            </a:pPr>
            <a:r>
              <a:rPr sz="1000" i="1" spc="10" dirty="0">
                <a:solidFill>
                  <a:srgbClr val="22373A"/>
                </a:solidFill>
                <a:latin typeface="LM Sans 10"/>
                <a:cs typeface="LM Sans 10"/>
              </a:rPr>
              <a:t>P</a:t>
            </a:r>
            <a:r>
              <a:rPr sz="1000" spc="10" dirty="0">
                <a:solidFill>
                  <a:srgbClr val="22373A"/>
                </a:solidFill>
                <a:latin typeface="LM Sans 10"/>
                <a:cs typeface="LM Sans 10"/>
              </a:rPr>
              <a:t>(</a:t>
            </a:r>
            <a:r>
              <a:rPr sz="1000" i="1" spc="10" dirty="0">
                <a:solidFill>
                  <a:srgbClr val="22373A"/>
                </a:solidFill>
                <a:latin typeface="LM Sans 10"/>
                <a:cs typeface="LM Sans 10"/>
              </a:rPr>
              <a:t>set</a:t>
            </a:r>
            <a:r>
              <a:rPr sz="1000" i="1" spc="100" dirty="0">
                <a:solidFill>
                  <a:srgbClr val="22373A"/>
                </a:solidFill>
                <a:latin typeface="LM Sans 10"/>
                <a:cs typeface="LM Sans 10"/>
              </a:rPr>
              <a:t> </a:t>
            </a:r>
            <a:r>
              <a:rPr sz="1000" i="1" dirty="0">
                <a:solidFill>
                  <a:srgbClr val="22373A"/>
                </a:solidFill>
                <a:latin typeface="LM Sans 10"/>
                <a:cs typeface="LM Sans 10"/>
              </a:rPr>
              <a:t>id</a:t>
            </a:r>
            <a:r>
              <a:rPr sz="1000" i="1" dirty="0">
                <a:solidFill>
                  <a:srgbClr val="22373A"/>
                </a:solidFill>
                <a:latin typeface="Verdana"/>
                <a:cs typeface="Verdana"/>
              </a:rPr>
              <a:t>,</a:t>
            </a:r>
            <a:r>
              <a:rPr sz="1000" i="1" spc="-185" dirty="0">
                <a:solidFill>
                  <a:srgbClr val="22373A"/>
                </a:solidFill>
                <a:latin typeface="Verdana"/>
                <a:cs typeface="Verdana"/>
              </a:rPr>
              <a:t> </a:t>
            </a:r>
            <a:r>
              <a:rPr sz="1000" i="1" spc="-90" dirty="0">
                <a:solidFill>
                  <a:srgbClr val="22373A"/>
                </a:solidFill>
                <a:latin typeface="Verdana"/>
                <a:cs typeface="Verdana"/>
              </a:rPr>
              <a:t>...,</a:t>
            </a:r>
            <a:r>
              <a:rPr sz="1000" i="1" spc="-185" dirty="0">
                <a:solidFill>
                  <a:srgbClr val="22373A"/>
                </a:solidFill>
                <a:latin typeface="Verdana"/>
                <a:cs typeface="Verdana"/>
              </a:rPr>
              <a:t> </a:t>
            </a:r>
            <a:r>
              <a:rPr sz="1000" i="1" spc="-5" dirty="0">
                <a:solidFill>
                  <a:srgbClr val="22373A"/>
                </a:solidFill>
                <a:latin typeface="LM Sans 10"/>
                <a:cs typeface="LM Sans 10"/>
              </a:rPr>
              <a:t>ek</a:t>
            </a:r>
            <a:r>
              <a:rPr sz="1000" i="1" spc="110" dirty="0">
                <a:solidFill>
                  <a:srgbClr val="22373A"/>
                </a:solidFill>
                <a:latin typeface="LM Sans 10"/>
                <a:cs typeface="LM Sans 10"/>
              </a:rPr>
              <a:t> </a:t>
            </a:r>
            <a:r>
              <a:rPr sz="1000" i="1" spc="5" dirty="0">
                <a:solidFill>
                  <a:srgbClr val="22373A"/>
                </a:solidFill>
                <a:latin typeface="LM Sans 10"/>
                <a:cs typeface="LM Sans 10"/>
              </a:rPr>
              <a:t>amount</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i="1" spc="10" dirty="0">
                <a:solidFill>
                  <a:srgbClr val="22373A"/>
                </a:solidFill>
                <a:latin typeface="LM Sans 10"/>
                <a:cs typeface="LM Sans 10"/>
              </a:rPr>
              <a:t>P</a:t>
            </a:r>
            <a:r>
              <a:rPr sz="1000" spc="10" dirty="0">
                <a:solidFill>
                  <a:srgbClr val="22373A"/>
                </a:solidFill>
                <a:latin typeface="LM Sans 10"/>
                <a:cs typeface="LM Sans 10"/>
              </a:rPr>
              <a:t>(</a:t>
            </a:r>
            <a:r>
              <a:rPr sz="1000" i="1" spc="10" dirty="0">
                <a:solidFill>
                  <a:srgbClr val="22373A"/>
                </a:solidFill>
                <a:latin typeface="LM Sans 10"/>
                <a:cs typeface="LM Sans 10"/>
              </a:rPr>
              <a:t>set</a:t>
            </a:r>
            <a:r>
              <a:rPr sz="1000" i="1" spc="100" dirty="0">
                <a:solidFill>
                  <a:srgbClr val="22373A"/>
                </a:solidFill>
                <a:latin typeface="LM Sans 10"/>
                <a:cs typeface="LM Sans 10"/>
              </a:rPr>
              <a:t> </a:t>
            </a:r>
            <a:r>
              <a:rPr sz="1000" i="1" spc="-5" dirty="0">
                <a:solidFill>
                  <a:srgbClr val="22373A"/>
                </a:solidFill>
                <a:latin typeface="LM Sans 10"/>
                <a:cs typeface="LM Sans 10"/>
              </a:rPr>
              <a:t>id</a:t>
            </a:r>
            <a:r>
              <a:rPr sz="1000" i="1" spc="-240" dirty="0">
                <a:solidFill>
                  <a:srgbClr val="22373A"/>
                </a:solidFill>
                <a:latin typeface="LM Sans 10"/>
                <a:cs typeface="LM Sans 10"/>
              </a:rPr>
              <a:t> </a:t>
            </a:r>
            <a:r>
              <a:rPr sz="1000" spc="-5" dirty="0">
                <a:solidFill>
                  <a:srgbClr val="22373A"/>
                </a:solidFill>
                <a:latin typeface="LM Sans 10"/>
                <a:cs typeface="LM Sans 10"/>
              </a:rPr>
              <a:t>)</a:t>
            </a:r>
            <a:r>
              <a:rPr sz="1000" spc="-110" dirty="0">
                <a:solidFill>
                  <a:srgbClr val="22373A"/>
                </a:solidFill>
                <a:latin typeface="LM Sans 10"/>
                <a:cs typeface="LM Sans 10"/>
              </a:rPr>
              <a:t> </a:t>
            </a:r>
            <a:r>
              <a:rPr sz="1000" i="1" spc="-45" dirty="0">
                <a:solidFill>
                  <a:srgbClr val="22373A"/>
                </a:solidFill>
                <a:latin typeface="DejaVu Sans"/>
                <a:cs typeface="DejaVu Sans"/>
              </a:rPr>
              <a:t>·</a:t>
            </a:r>
            <a:r>
              <a:rPr sz="1000" i="1" spc="-95" dirty="0">
                <a:solidFill>
                  <a:srgbClr val="22373A"/>
                </a:solidFill>
                <a:latin typeface="DejaVu Sans"/>
                <a:cs typeface="DejaVu Sans"/>
              </a:rPr>
              <a:t> </a:t>
            </a:r>
            <a:r>
              <a:rPr sz="1000" i="1" spc="-45" dirty="0">
                <a:solidFill>
                  <a:srgbClr val="22373A"/>
                </a:solidFill>
                <a:latin typeface="DejaVu Sans"/>
                <a:cs typeface="DejaVu Sans"/>
              </a:rPr>
              <a:t>·</a:t>
            </a:r>
            <a:r>
              <a:rPr sz="1000" i="1" spc="-100" dirty="0">
                <a:solidFill>
                  <a:srgbClr val="22373A"/>
                </a:solidFill>
                <a:latin typeface="DejaVu Sans"/>
                <a:cs typeface="DejaVu Sans"/>
              </a:rPr>
              <a:t> </a:t>
            </a:r>
            <a:r>
              <a:rPr sz="1000" i="1" spc="-45" dirty="0">
                <a:solidFill>
                  <a:srgbClr val="22373A"/>
                </a:solidFill>
                <a:latin typeface="DejaVu Sans"/>
                <a:cs typeface="DejaVu Sans"/>
              </a:rPr>
              <a:t>·</a:t>
            </a:r>
            <a:r>
              <a:rPr sz="1000" i="1" spc="-95" dirty="0">
                <a:solidFill>
                  <a:srgbClr val="22373A"/>
                </a:solidFill>
                <a:latin typeface="DejaVu Sans"/>
                <a:cs typeface="DejaVu Sans"/>
              </a:rPr>
              <a:t> </a:t>
            </a: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a:t>
            </a:r>
            <a:r>
              <a:rPr sz="1000" i="1" spc="110" dirty="0">
                <a:solidFill>
                  <a:srgbClr val="22373A"/>
                </a:solidFill>
                <a:latin typeface="LM Sans 10"/>
                <a:cs typeface="LM Sans 10"/>
              </a:rPr>
              <a:t> </a:t>
            </a:r>
            <a:r>
              <a:rPr sz="1000" i="1" spc="-5" dirty="0">
                <a:solidFill>
                  <a:srgbClr val="22373A"/>
                </a:solidFill>
                <a:latin typeface="LM Sans 10"/>
                <a:cs typeface="LM Sans 10"/>
              </a:rPr>
              <a:t>amount</a:t>
            </a:r>
            <a:r>
              <a:rPr sz="1000" i="1" spc="-95" dirty="0">
                <a:solidFill>
                  <a:srgbClr val="22373A"/>
                </a:solidFill>
                <a:latin typeface="LM Sans 10"/>
                <a:cs typeface="LM Sans 10"/>
              </a:rPr>
              <a:t> </a:t>
            </a:r>
            <a:r>
              <a:rPr sz="1000" i="1" spc="-65" dirty="0">
                <a:solidFill>
                  <a:srgbClr val="22373A"/>
                </a:solidFill>
                <a:latin typeface="DejaVu Sans"/>
                <a:cs typeface="DejaVu Sans"/>
              </a:rPr>
              <a:t>|</a:t>
            </a:r>
            <a:r>
              <a:rPr sz="1000" i="1" spc="-150" dirty="0">
                <a:solidFill>
                  <a:srgbClr val="22373A"/>
                </a:solidFill>
                <a:latin typeface="DejaVu Sans"/>
                <a:cs typeface="DejaVu Sans"/>
              </a:rPr>
              <a:t> </a:t>
            </a:r>
            <a:r>
              <a:rPr sz="1000" i="1" spc="-5" dirty="0">
                <a:solidFill>
                  <a:srgbClr val="22373A"/>
                </a:solidFill>
                <a:latin typeface="LM Sans 10"/>
                <a:cs typeface="LM Sans 10"/>
              </a:rPr>
              <a:t>set</a:t>
            </a:r>
            <a:r>
              <a:rPr sz="1000" i="1" spc="100" dirty="0">
                <a:solidFill>
                  <a:srgbClr val="22373A"/>
                </a:solidFill>
                <a:latin typeface="LM Sans 10"/>
                <a:cs typeface="LM Sans 10"/>
              </a:rPr>
              <a:t> </a:t>
            </a:r>
            <a:r>
              <a:rPr sz="1000" i="1" dirty="0">
                <a:solidFill>
                  <a:srgbClr val="22373A"/>
                </a:solidFill>
                <a:latin typeface="LM Sans 10"/>
                <a:cs typeface="LM Sans 10"/>
              </a:rPr>
              <a:t>id</a:t>
            </a:r>
            <a:r>
              <a:rPr sz="1000" i="1" dirty="0">
                <a:solidFill>
                  <a:srgbClr val="22373A"/>
                </a:solidFill>
                <a:latin typeface="Verdana"/>
                <a:cs typeface="Verdana"/>
              </a:rPr>
              <a:t>,</a:t>
            </a:r>
            <a:r>
              <a:rPr sz="1000" i="1" spc="-185" dirty="0">
                <a:solidFill>
                  <a:srgbClr val="22373A"/>
                </a:solidFill>
                <a:latin typeface="Verdana"/>
                <a:cs typeface="Verdana"/>
              </a:rPr>
              <a:t> </a:t>
            </a:r>
            <a:r>
              <a:rPr sz="1000" i="1" spc="-90" dirty="0">
                <a:solidFill>
                  <a:srgbClr val="22373A"/>
                </a:solidFill>
                <a:latin typeface="Verdana"/>
                <a:cs typeface="Verdana"/>
              </a:rPr>
              <a:t>...,</a:t>
            </a:r>
            <a:r>
              <a:rPr sz="1000" i="1" spc="-185" dirty="0">
                <a:solidFill>
                  <a:srgbClr val="22373A"/>
                </a:solidFill>
                <a:latin typeface="Verdana"/>
                <a:cs typeface="Verdana"/>
              </a:rPr>
              <a:t> </a:t>
            </a:r>
            <a:r>
              <a:rPr sz="1000" i="1" spc="-5" dirty="0">
                <a:solidFill>
                  <a:srgbClr val="22373A"/>
                </a:solidFill>
                <a:latin typeface="LM Sans 10"/>
                <a:cs typeface="LM Sans 10"/>
              </a:rPr>
              <a:t>manufacturer</a:t>
            </a:r>
            <a:r>
              <a:rPr sz="1000" i="1" spc="-225" dirty="0">
                <a:solidFill>
                  <a:srgbClr val="22373A"/>
                </a:solidFill>
                <a:latin typeface="LM Sans 10"/>
                <a:cs typeface="LM Sans 10"/>
              </a:rPr>
              <a:t> </a:t>
            </a:r>
            <a:r>
              <a:rPr sz="1000" spc="-5" dirty="0">
                <a:solidFill>
                  <a:srgbClr val="22373A"/>
                </a:solidFill>
                <a:latin typeface="LM Sans 10"/>
                <a:cs typeface="LM Sans 10"/>
              </a:rPr>
              <a:t>)</a:t>
            </a:r>
            <a:endParaRPr sz="1000">
              <a:latin typeface="LM Sans 10"/>
              <a:cs typeface="LM Sans 10"/>
            </a:endParaRPr>
          </a:p>
          <a:p>
            <a:pPr marL="139065" indent="-127000">
              <a:lnSpc>
                <a:spcPct val="100000"/>
              </a:lnSpc>
              <a:spcBef>
                <a:spcPts val="1120"/>
              </a:spcBef>
              <a:buFont typeface="Arial"/>
              <a:buChar char="•"/>
              <a:tabLst>
                <a:tab pos="139700" algn="l"/>
              </a:tabLst>
            </a:pPr>
            <a:r>
              <a:rPr sz="1000" spc="-5" dirty="0">
                <a:solidFill>
                  <a:srgbClr val="22373A"/>
                </a:solidFill>
                <a:latin typeface="LM Sans 10"/>
                <a:cs typeface="LM Sans 10"/>
              </a:rPr>
              <a:t>Directed acyclic graphical </a:t>
            </a:r>
            <a:r>
              <a:rPr sz="1000" dirty="0">
                <a:solidFill>
                  <a:srgbClr val="22373A"/>
                </a:solidFill>
                <a:latin typeface="LM Sans 10"/>
                <a:cs typeface="LM Sans 10"/>
              </a:rPr>
              <a:t>model</a:t>
            </a:r>
            <a:endParaRPr sz="1000">
              <a:latin typeface="LM Sans 10"/>
              <a:cs typeface="LM Sans 10"/>
            </a:endParaRPr>
          </a:p>
          <a:p>
            <a:pPr marL="139065" indent="-127000">
              <a:lnSpc>
                <a:spcPct val="100000"/>
              </a:lnSpc>
              <a:spcBef>
                <a:spcPts val="175"/>
              </a:spcBef>
              <a:buFont typeface="Arial"/>
              <a:buChar char="•"/>
              <a:tabLst>
                <a:tab pos="139700" algn="l"/>
              </a:tabLst>
            </a:pPr>
            <a:r>
              <a:rPr sz="1000" spc="-10" dirty="0">
                <a:solidFill>
                  <a:srgbClr val="22373A"/>
                </a:solidFill>
                <a:latin typeface="LM Sans 10"/>
                <a:cs typeface="LM Sans 10"/>
              </a:rPr>
              <a:t>Represents </a:t>
            </a:r>
            <a:r>
              <a:rPr sz="1000" spc="-5" dirty="0">
                <a:solidFill>
                  <a:srgbClr val="22373A"/>
                </a:solidFill>
                <a:latin typeface="LM Sans 10"/>
                <a:cs typeface="LM Sans 10"/>
              </a:rPr>
              <a:t>a set of </a:t>
            </a:r>
            <a:r>
              <a:rPr sz="1000" b="1" spc="-10" dirty="0">
                <a:solidFill>
                  <a:srgbClr val="22373A"/>
                </a:solidFill>
                <a:latin typeface="LM Sans 10"/>
                <a:cs typeface="LM Sans 10"/>
              </a:rPr>
              <a:t>variables </a:t>
            </a:r>
            <a:r>
              <a:rPr sz="1000" spc="-5" dirty="0">
                <a:solidFill>
                  <a:srgbClr val="22373A"/>
                </a:solidFill>
                <a:latin typeface="LM Sans 10"/>
                <a:cs typeface="LM Sans 10"/>
              </a:rPr>
              <a:t>and their </a:t>
            </a:r>
            <a:r>
              <a:rPr sz="1000" b="1" spc="-5" dirty="0">
                <a:solidFill>
                  <a:srgbClr val="22373A"/>
                </a:solidFill>
                <a:latin typeface="LM Sans 10"/>
                <a:cs typeface="LM Sans 10"/>
              </a:rPr>
              <a:t>conditional</a:t>
            </a:r>
            <a:r>
              <a:rPr sz="1000" b="1" spc="85" dirty="0">
                <a:solidFill>
                  <a:srgbClr val="22373A"/>
                </a:solidFill>
                <a:latin typeface="LM Sans 10"/>
                <a:cs typeface="LM Sans 10"/>
              </a:rPr>
              <a:t> </a:t>
            </a:r>
            <a:r>
              <a:rPr sz="1000" b="1" dirty="0">
                <a:solidFill>
                  <a:srgbClr val="22373A"/>
                </a:solidFill>
                <a:latin typeface="LM Sans 10"/>
                <a:cs typeface="LM Sans 10"/>
              </a:rPr>
              <a:t>dependencies</a:t>
            </a:r>
            <a:endParaRPr sz="1000">
              <a:latin typeface="LM Sans 10"/>
              <a:cs typeface="LM Sans 10"/>
            </a:endParaRPr>
          </a:p>
        </p:txBody>
      </p:sp>
      <p:sp>
        <p:nvSpPr>
          <p:cNvPr id="16" name="object 16"/>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6/26</a:t>
            </a:r>
            <a:endParaRPr sz="700">
              <a:latin typeface="LM Sans 8"/>
              <a:cs typeface="LM Sans 8"/>
            </a:endParaRPr>
          </a:p>
        </p:txBody>
      </p:sp>
    </p:spTree>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2520950" cy="207645"/>
          </a:xfrm>
          <a:prstGeom prst="rect">
            <a:avLst/>
          </a:prstGeom>
        </p:spPr>
        <p:txBody>
          <a:bodyPr vert="horz" wrap="square" lIns="0" tIns="12065" rIns="0" bIns="0" rtlCol="0">
            <a:spAutoFit/>
          </a:bodyPr>
          <a:lstStyle/>
          <a:p>
            <a:pPr marL="12700">
              <a:lnSpc>
                <a:spcPct val="100000"/>
              </a:lnSpc>
              <a:spcBef>
                <a:spcPts val="95"/>
              </a:spcBef>
            </a:pPr>
            <a:r>
              <a:rPr spc="-10" dirty="0"/>
              <a:t>Conditional </a:t>
            </a:r>
            <a:r>
              <a:rPr spc="-5" dirty="0"/>
              <a:t>Continuous</a:t>
            </a:r>
            <a:r>
              <a:rPr spc="-30" dirty="0"/>
              <a:t> </a:t>
            </a:r>
            <a:r>
              <a:rPr spc="-5" dirty="0"/>
              <a:t>Distribution</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551305" cy="5080"/>
            </a:xfrm>
            <a:custGeom>
              <a:avLst/>
              <a:gdLst/>
              <a:ahLst/>
              <a:cxnLst/>
              <a:rect l="l" t="t" r="r" b="b"/>
              <a:pathLst>
                <a:path w="1551305" h="5079">
                  <a:moveTo>
                    <a:pt x="0" y="5060"/>
                  </a:moveTo>
                  <a:lnTo>
                    <a:pt x="0" y="0"/>
                  </a:lnTo>
                  <a:lnTo>
                    <a:pt x="1550758" y="0"/>
                  </a:lnTo>
                  <a:lnTo>
                    <a:pt x="1550758"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28091" y="419690"/>
            <a:ext cx="2364105" cy="663575"/>
          </a:xfrm>
          <a:prstGeom prst="rect">
            <a:avLst/>
          </a:prstGeom>
        </p:spPr>
        <p:txBody>
          <a:bodyPr vert="horz" wrap="square" lIns="0" tIns="73025" rIns="0" bIns="0" rtlCol="0">
            <a:spAutoFit/>
          </a:bodyPr>
          <a:lstStyle/>
          <a:p>
            <a:pPr marL="12700">
              <a:lnSpc>
                <a:spcPct val="100000"/>
              </a:lnSpc>
              <a:spcBef>
                <a:spcPts val="575"/>
              </a:spcBef>
            </a:pPr>
            <a:r>
              <a:rPr sz="1000" b="1" spc="-5" dirty="0">
                <a:solidFill>
                  <a:srgbClr val="22373A"/>
                </a:solidFill>
                <a:latin typeface="LM Sans 10"/>
                <a:cs typeface="LM Sans 10"/>
              </a:rPr>
              <a:t>Domain</a:t>
            </a:r>
            <a:r>
              <a:rPr sz="1000" b="1" spc="-10" dirty="0">
                <a:solidFill>
                  <a:srgbClr val="22373A"/>
                </a:solidFill>
                <a:latin typeface="LM Sans 10"/>
                <a:cs typeface="LM Sans 10"/>
              </a:rPr>
              <a:t> knowledge</a:t>
            </a:r>
            <a:r>
              <a:rPr sz="1000" spc="-10" dirty="0">
                <a:solidFill>
                  <a:srgbClr val="22373A"/>
                </a:solidFill>
                <a:latin typeface="LM Sans 10"/>
                <a:cs typeface="LM Sans 10"/>
              </a:rPr>
              <a:t>:</a:t>
            </a:r>
            <a:endParaRPr sz="1000">
              <a:latin typeface="LM Sans 10"/>
              <a:cs typeface="LM Sans 10"/>
            </a:endParaRPr>
          </a:p>
          <a:p>
            <a:pPr marL="265430" indent="-127000">
              <a:lnSpc>
                <a:spcPct val="100000"/>
              </a:lnSpc>
              <a:spcBef>
                <a:spcPts val="470"/>
              </a:spcBef>
              <a:buFont typeface="Arial"/>
              <a:buChar char="•"/>
              <a:tabLst>
                <a:tab pos="266065" algn="l"/>
              </a:tabLst>
            </a:pPr>
            <a:r>
              <a:rPr sz="1000" spc="-5" dirty="0">
                <a:solidFill>
                  <a:srgbClr val="22373A"/>
                </a:solidFill>
                <a:latin typeface="LM Sans 10"/>
                <a:cs typeface="LM Sans 10"/>
              </a:rPr>
              <a:t>“Similar products have </a:t>
            </a:r>
            <a:r>
              <a:rPr sz="1000" spc="-10" dirty="0">
                <a:solidFill>
                  <a:srgbClr val="22373A"/>
                </a:solidFill>
                <a:latin typeface="LM Sans 10"/>
                <a:cs typeface="LM Sans 10"/>
              </a:rPr>
              <a:t>similar</a:t>
            </a:r>
            <a:r>
              <a:rPr sz="1000" dirty="0">
                <a:solidFill>
                  <a:srgbClr val="22373A"/>
                </a:solidFill>
                <a:latin typeface="LM Sans 10"/>
                <a:cs typeface="LM Sans 10"/>
              </a:rPr>
              <a:t> </a:t>
            </a:r>
            <a:r>
              <a:rPr sz="1000" spc="-5" dirty="0">
                <a:solidFill>
                  <a:srgbClr val="22373A"/>
                </a:solidFill>
                <a:latin typeface="LM Sans 10"/>
                <a:cs typeface="LM Sans 10"/>
              </a:rPr>
              <a:t>prices.”</a:t>
            </a:r>
            <a:endParaRPr sz="1000">
              <a:latin typeface="LM Sans 10"/>
              <a:cs typeface="LM Sans 10"/>
            </a:endParaRPr>
          </a:p>
          <a:p>
            <a:pPr marL="265430" indent="-127000">
              <a:lnSpc>
                <a:spcPct val="100000"/>
              </a:lnSpc>
              <a:spcBef>
                <a:spcPts val="475"/>
              </a:spcBef>
              <a:buFont typeface="Arial"/>
              <a:buChar char="•"/>
              <a:tabLst>
                <a:tab pos="266065" algn="l"/>
              </a:tabLst>
            </a:pPr>
            <a:r>
              <a:rPr sz="1000" dirty="0">
                <a:solidFill>
                  <a:srgbClr val="22373A"/>
                </a:solidFill>
                <a:latin typeface="LM Sans 10"/>
                <a:cs typeface="LM Sans 10"/>
              </a:rPr>
              <a:t>“Prices </a:t>
            </a:r>
            <a:r>
              <a:rPr sz="1000" spc="-5" dirty="0">
                <a:solidFill>
                  <a:srgbClr val="22373A"/>
                </a:solidFill>
                <a:latin typeface="LM Sans 10"/>
                <a:cs typeface="LM Sans 10"/>
              </a:rPr>
              <a:t>might </a:t>
            </a:r>
            <a:r>
              <a:rPr sz="1000" spc="10" dirty="0">
                <a:solidFill>
                  <a:srgbClr val="22373A"/>
                </a:solidFill>
                <a:latin typeface="LM Sans 10"/>
                <a:cs typeface="LM Sans 10"/>
              </a:rPr>
              <a:t>be </a:t>
            </a:r>
            <a:r>
              <a:rPr sz="1000" spc="-10" dirty="0">
                <a:solidFill>
                  <a:srgbClr val="22373A"/>
                </a:solidFill>
                <a:latin typeface="LM Sans 10"/>
                <a:cs typeface="LM Sans 10"/>
              </a:rPr>
              <a:t>normally</a:t>
            </a:r>
            <a:r>
              <a:rPr sz="1000" spc="-55" dirty="0">
                <a:solidFill>
                  <a:srgbClr val="22373A"/>
                </a:solidFill>
                <a:latin typeface="LM Sans 10"/>
                <a:cs typeface="LM Sans 10"/>
              </a:rPr>
              <a:t> </a:t>
            </a:r>
            <a:r>
              <a:rPr sz="1000" dirty="0">
                <a:solidFill>
                  <a:srgbClr val="22373A"/>
                </a:solidFill>
                <a:latin typeface="LM Sans 10"/>
                <a:cs typeface="LM Sans 10"/>
              </a:rPr>
              <a:t>distributed.”</a:t>
            </a:r>
            <a:endParaRPr sz="1000">
              <a:latin typeface="LM Sans 10"/>
              <a:cs typeface="LM Sans 10"/>
            </a:endParaRPr>
          </a:p>
        </p:txBody>
      </p:sp>
      <p:sp>
        <p:nvSpPr>
          <p:cNvPr id="10" name="object 10"/>
          <p:cNvSpPr/>
          <p:nvPr/>
        </p:nvSpPr>
        <p:spPr>
          <a:xfrm>
            <a:off x="3151212" y="499516"/>
            <a:ext cx="2268220" cy="182880"/>
          </a:xfrm>
          <a:custGeom>
            <a:avLst/>
            <a:gdLst/>
            <a:ahLst/>
            <a:cxnLst/>
            <a:rect l="l" t="t" r="r" b="b"/>
            <a:pathLst>
              <a:path w="2268220" h="182879">
                <a:moveTo>
                  <a:pt x="2267978" y="0"/>
                </a:moveTo>
                <a:lnTo>
                  <a:pt x="0" y="0"/>
                </a:lnTo>
                <a:lnTo>
                  <a:pt x="0" y="182753"/>
                </a:lnTo>
                <a:lnTo>
                  <a:pt x="2267978" y="182753"/>
                </a:lnTo>
                <a:lnTo>
                  <a:pt x="2267978" y="0"/>
                </a:lnTo>
                <a:close/>
              </a:path>
            </a:pathLst>
          </a:custGeom>
          <a:solidFill>
            <a:srgbClr val="CED2D3"/>
          </a:solidFill>
        </p:spPr>
        <p:txBody>
          <a:bodyPr wrap="square" lIns="0" tIns="0" rIns="0" bIns="0" rtlCol="0"/>
          <a:lstStyle/>
          <a:p>
            <a:endParaRPr/>
          </a:p>
        </p:txBody>
      </p:sp>
      <p:sp>
        <p:nvSpPr>
          <p:cNvPr id="11" name="object 11"/>
          <p:cNvSpPr txBox="1"/>
          <p:nvPr/>
        </p:nvSpPr>
        <p:spPr>
          <a:xfrm>
            <a:off x="3151212" y="499516"/>
            <a:ext cx="2268220" cy="182880"/>
          </a:xfrm>
          <a:prstGeom prst="rect">
            <a:avLst/>
          </a:prstGeom>
          <a:solidFill>
            <a:srgbClr val="CED2D3"/>
          </a:solidFill>
        </p:spPr>
        <p:txBody>
          <a:bodyPr vert="horz" wrap="square" lIns="0" tIns="0" rIns="0" bIns="0" rtlCol="0">
            <a:spAutoFit/>
          </a:bodyPr>
          <a:lstStyle/>
          <a:p>
            <a:pPr marL="41910">
              <a:lnSpc>
                <a:spcPts val="1170"/>
              </a:lnSpc>
            </a:pPr>
            <a:r>
              <a:rPr sz="1000" b="1" spc="-10" dirty="0">
                <a:solidFill>
                  <a:srgbClr val="22373A"/>
                </a:solidFill>
                <a:latin typeface="LM Sans 10"/>
                <a:cs typeface="LM Sans 10"/>
              </a:rPr>
              <a:t>Normal </a:t>
            </a:r>
            <a:r>
              <a:rPr sz="1000" b="1" spc="-5" dirty="0">
                <a:solidFill>
                  <a:srgbClr val="22373A"/>
                </a:solidFill>
                <a:latin typeface="LM Sans 10"/>
                <a:cs typeface="LM Sans 10"/>
              </a:rPr>
              <a:t>Distribution </a:t>
            </a:r>
            <a:r>
              <a:rPr sz="1000" b="1" spc="-25" dirty="0">
                <a:solidFill>
                  <a:srgbClr val="22373A"/>
                </a:solidFill>
                <a:latin typeface="LM Sans 10"/>
                <a:cs typeface="LM Sans 10"/>
              </a:rPr>
              <a:t>(</a:t>
            </a:r>
            <a:r>
              <a:rPr sz="1000" i="1" spc="-25" dirty="0">
                <a:solidFill>
                  <a:srgbClr val="22373A"/>
                </a:solidFill>
                <a:latin typeface="Verdana"/>
                <a:cs typeface="Verdana"/>
              </a:rPr>
              <a:t>µ </a:t>
            </a:r>
            <a:r>
              <a:rPr sz="1000" i="1" spc="-210" dirty="0">
                <a:solidFill>
                  <a:srgbClr val="22373A"/>
                </a:solidFill>
                <a:latin typeface="DejaVu Sans"/>
                <a:cs typeface="DejaVu Sans"/>
              </a:rPr>
              <a:t>∈ </a:t>
            </a:r>
            <a:r>
              <a:rPr sz="1000" spc="-50" dirty="0">
                <a:solidFill>
                  <a:srgbClr val="22373A"/>
                </a:solidFill>
                <a:latin typeface="Arial"/>
                <a:cs typeface="Arial"/>
              </a:rPr>
              <a:t>R</a:t>
            </a:r>
            <a:r>
              <a:rPr sz="1000" i="1" spc="-50" dirty="0">
                <a:solidFill>
                  <a:srgbClr val="22373A"/>
                </a:solidFill>
                <a:latin typeface="Verdana"/>
                <a:cs typeface="Verdana"/>
              </a:rPr>
              <a:t>, </a:t>
            </a:r>
            <a:r>
              <a:rPr sz="1000" i="1" spc="-65" dirty="0">
                <a:solidFill>
                  <a:srgbClr val="22373A"/>
                </a:solidFill>
                <a:latin typeface="Verdana"/>
                <a:cs typeface="Verdana"/>
              </a:rPr>
              <a:t>σ </a:t>
            </a:r>
            <a:r>
              <a:rPr sz="1000" i="1" spc="-45" dirty="0">
                <a:solidFill>
                  <a:srgbClr val="22373A"/>
                </a:solidFill>
                <a:latin typeface="Verdana"/>
                <a:cs typeface="Verdana"/>
              </a:rPr>
              <a:t>&gt;</a:t>
            </a:r>
            <a:r>
              <a:rPr sz="1000" i="1" spc="-135" dirty="0">
                <a:solidFill>
                  <a:srgbClr val="22373A"/>
                </a:solidFill>
                <a:latin typeface="Verdana"/>
                <a:cs typeface="Verdana"/>
              </a:rPr>
              <a:t> </a:t>
            </a:r>
            <a:r>
              <a:rPr sz="1000" spc="-5" dirty="0">
                <a:solidFill>
                  <a:srgbClr val="22373A"/>
                </a:solidFill>
                <a:latin typeface="LM Sans 10"/>
                <a:cs typeface="LM Sans 10"/>
              </a:rPr>
              <a:t>0</a:t>
            </a:r>
            <a:r>
              <a:rPr sz="1000" b="1" spc="-5" dirty="0">
                <a:solidFill>
                  <a:srgbClr val="22373A"/>
                </a:solidFill>
                <a:latin typeface="LM Sans 10"/>
                <a:cs typeface="LM Sans 10"/>
              </a:rPr>
              <a:t>)</a:t>
            </a:r>
            <a:endParaRPr sz="1000">
              <a:latin typeface="LM Sans 10"/>
              <a:cs typeface="LM Sans 10"/>
            </a:endParaRPr>
          </a:p>
        </p:txBody>
      </p:sp>
      <p:sp>
        <p:nvSpPr>
          <p:cNvPr id="12" name="object 12"/>
          <p:cNvSpPr/>
          <p:nvPr/>
        </p:nvSpPr>
        <p:spPr>
          <a:xfrm>
            <a:off x="3151212" y="682269"/>
            <a:ext cx="2268220" cy="497205"/>
          </a:xfrm>
          <a:custGeom>
            <a:avLst/>
            <a:gdLst/>
            <a:ahLst/>
            <a:cxnLst/>
            <a:rect l="l" t="t" r="r" b="b"/>
            <a:pathLst>
              <a:path w="2268220" h="497205">
                <a:moveTo>
                  <a:pt x="2267978" y="0"/>
                </a:moveTo>
                <a:lnTo>
                  <a:pt x="0" y="0"/>
                </a:lnTo>
                <a:lnTo>
                  <a:pt x="0" y="496684"/>
                </a:lnTo>
                <a:lnTo>
                  <a:pt x="2267978" y="496684"/>
                </a:lnTo>
                <a:lnTo>
                  <a:pt x="2267978" y="0"/>
                </a:lnTo>
                <a:close/>
              </a:path>
            </a:pathLst>
          </a:custGeom>
          <a:solidFill>
            <a:srgbClr val="E4E6E6"/>
          </a:solidFill>
        </p:spPr>
        <p:txBody>
          <a:bodyPr wrap="square" lIns="0" tIns="0" rIns="0" bIns="0" rtlCol="0"/>
          <a:lstStyle/>
          <a:p>
            <a:endParaRPr/>
          </a:p>
        </p:txBody>
      </p:sp>
      <p:sp>
        <p:nvSpPr>
          <p:cNvPr id="13" name="object 13"/>
          <p:cNvSpPr txBox="1"/>
          <p:nvPr/>
        </p:nvSpPr>
        <p:spPr>
          <a:xfrm>
            <a:off x="3559898" y="884443"/>
            <a:ext cx="75565" cy="132080"/>
          </a:xfrm>
          <a:prstGeom prst="rect">
            <a:avLst/>
          </a:prstGeom>
        </p:spPr>
        <p:txBody>
          <a:bodyPr vert="horz" wrap="square" lIns="0" tIns="12065" rIns="0" bIns="0" rtlCol="0">
            <a:spAutoFit/>
          </a:bodyPr>
          <a:lstStyle/>
          <a:p>
            <a:pPr>
              <a:lnSpc>
                <a:spcPct val="100000"/>
              </a:lnSpc>
              <a:spcBef>
                <a:spcPts val="95"/>
              </a:spcBef>
            </a:pPr>
            <a:r>
              <a:rPr sz="700" i="1" spc="-5" dirty="0">
                <a:solidFill>
                  <a:srgbClr val="22373A"/>
                </a:solidFill>
                <a:latin typeface="LM Sans 8"/>
                <a:cs typeface="LM Sans 8"/>
              </a:rPr>
              <a:t>X</a:t>
            </a:r>
            <a:endParaRPr sz="700">
              <a:latin typeface="LM Sans 8"/>
              <a:cs typeface="LM Sans 8"/>
            </a:endParaRPr>
          </a:p>
        </p:txBody>
      </p:sp>
      <p:sp>
        <p:nvSpPr>
          <p:cNvPr id="14" name="object 14"/>
          <p:cNvSpPr txBox="1"/>
          <p:nvPr/>
        </p:nvSpPr>
        <p:spPr>
          <a:xfrm>
            <a:off x="4076090" y="815647"/>
            <a:ext cx="224154" cy="132080"/>
          </a:xfrm>
          <a:prstGeom prst="rect">
            <a:avLst/>
          </a:prstGeom>
        </p:spPr>
        <p:txBody>
          <a:bodyPr vert="horz" wrap="square" lIns="0" tIns="12065" rIns="0" bIns="0" rtlCol="0">
            <a:spAutoFit/>
          </a:bodyPr>
          <a:lstStyle/>
          <a:p>
            <a:pPr>
              <a:lnSpc>
                <a:spcPct val="100000"/>
              </a:lnSpc>
              <a:spcBef>
                <a:spcPts val="95"/>
              </a:spcBef>
            </a:pPr>
            <a:r>
              <a:rPr sz="700" u="sng" spc="-5" dirty="0">
                <a:solidFill>
                  <a:srgbClr val="22373A"/>
                </a:solidFill>
                <a:uFill>
                  <a:solidFill>
                    <a:srgbClr val="22373A"/>
                  </a:solidFill>
                </a:uFill>
                <a:latin typeface="Times New Roman"/>
                <a:cs typeface="Times New Roman"/>
              </a:rPr>
              <a:t> </a:t>
            </a:r>
            <a:r>
              <a:rPr sz="700" u="sng" spc="-35" dirty="0">
                <a:solidFill>
                  <a:srgbClr val="22373A"/>
                </a:solidFill>
                <a:uFill>
                  <a:solidFill>
                    <a:srgbClr val="22373A"/>
                  </a:solidFill>
                </a:uFill>
                <a:latin typeface="Times New Roman"/>
                <a:cs typeface="Times New Roman"/>
              </a:rPr>
              <a:t> </a:t>
            </a:r>
            <a:r>
              <a:rPr sz="700" u="sng" spc="-5" dirty="0">
                <a:solidFill>
                  <a:srgbClr val="22373A"/>
                </a:solidFill>
                <a:uFill>
                  <a:solidFill>
                    <a:srgbClr val="22373A"/>
                  </a:solidFill>
                </a:uFill>
                <a:latin typeface="LM Sans 8"/>
                <a:cs typeface="LM Sans 8"/>
              </a:rPr>
              <a:t>1</a:t>
            </a:r>
            <a:r>
              <a:rPr sz="700" u="sng" spc="-20" dirty="0">
                <a:solidFill>
                  <a:srgbClr val="22373A"/>
                </a:solidFill>
                <a:uFill>
                  <a:solidFill>
                    <a:srgbClr val="22373A"/>
                  </a:solidFill>
                </a:uFill>
                <a:latin typeface="LM Sans 8"/>
                <a:cs typeface="LM Sans 8"/>
              </a:rPr>
              <a:t> </a:t>
            </a:r>
            <a:endParaRPr sz="700">
              <a:latin typeface="LM Sans 8"/>
              <a:cs typeface="LM Sans 8"/>
            </a:endParaRPr>
          </a:p>
        </p:txBody>
      </p:sp>
      <p:sp>
        <p:nvSpPr>
          <p:cNvPr id="15" name="object 15"/>
          <p:cNvSpPr/>
          <p:nvPr/>
        </p:nvSpPr>
        <p:spPr>
          <a:xfrm>
            <a:off x="3992969" y="935100"/>
            <a:ext cx="294640" cy="0"/>
          </a:xfrm>
          <a:custGeom>
            <a:avLst/>
            <a:gdLst/>
            <a:ahLst/>
            <a:cxnLst/>
            <a:rect l="l" t="t" r="r" b="b"/>
            <a:pathLst>
              <a:path w="294639">
                <a:moveTo>
                  <a:pt x="0" y="0"/>
                </a:moveTo>
                <a:lnTo>
                  <a:pt x="294259" y="0"/>
                </a:lnTo>
              </a:path>
            </a:pathLst>
          </a:custGeom>
          <a:ln w="5054">
            <a:solidFill>
              <a:srgbClr val="22373A"/>
            </a:solidFill>
          </a:ln>
        </p:spPr>
        <p:txBody>
          <a:bodyPr wrap="square" lIns="0" tIns="0" rIns="0" bIns="0" rtlCol="0"/>
          <a:lstStyle/>
          <a:p>
            <a:endParaRPr/>
          </a:p>
        </p:txBody>
      </p:sp>
      <p:sp>
        <p:nvSpPr>
          <p:cNvPr id="16" name="object 16"/>
          <p:cNvSpPr txBox="1"/>
          <p:nvPr/>
        </p:nvSpPr>
        <p:spPr>
          <a:xfrm>
            <a:off x="3992969" y="850026"/>
            <a:ext cx="95885" cy="132080"/>
          </a:xfrm>
          <a:prstGeom prst="rect">
            <a:avLst/>
          </a:prstGeom>
        </p:spPr>
        <p:txBody>
          <a:bodyPr vert="horz" wrap="square" lIns="0" tIns="12065" rIns="0" bIns="0" rtlCol="0">
            <a:spAutoFit/>
          </a:bodyPr>
          <a:lstStyle/>
          <a:p>
            <a:pPr>
              <a:lnSpc>
                <a:spcPct val="100000"/>
              </a:lnSpc>
              <a:spcBef>
                <a:spcPts val="95"/>
              </a:spcBef>
            </a:pPr>
            <a:r>
              <a:rPr sz="700" i="1" spc="270" dirty="0">
                <a:solidFill>
                  <a:srgbClr val="22373A"/>
                </a:solidFill>
                <a:latin typeface="Arial"/>
                <a:cs typeface="Arial"/>
              </a:rPr>
              <a:t>√</a:t>
            </a:r>
            <a:endParaRPr sz="700">
              <a:latin typeface="Arial"/>
              <a:cs typeface="Arial"/>
            </a:endParaRPr>
          </a:p>
        </p:txBody>
      </p:sp>
      <p:sp>
        <p:nvSpPr>
          <p:cNvPr id="17" name="object 17"/>
          <p:cNvSpPr txBox="1"/>
          <p:nvPr/>
        </p:nvSpPr>
        <p:spPr>
          <a:xfrm>
            <a:off x="3495840" y="827511"/>
            <a:ext cx="1207135" cy="233045"/>
          </a:xfrm>
          <a:prstGeom prst="rect">
            <a:avLst/>
          </a:prstGeom>
        </p:spPr>
        <p:txBody>
          <a:bodyPr vert="horz" wrap="square" lIns="0" tIns="12065" rIns="0" bIns="0" rtlCol="0">
            <a:spAutoFit/>
          </a:bodyPr>
          <a:lstStyle/>
          <a:p>
            <a:pPr marL="25400">
              <a:lnSpc>
                <a:spcPts val="994"/>
              </a:lnSpc>
              <a:spcBef>
                <a:spcPts val="95"/>
              </a:spcBef>
              <a:tabLst>
                <a:tab pos="827405" algn="l"/>
              </a:tabLst>
            </a:pPr>
            <a:r>
              <a:rPr sz="1000" i="1" spc="-5" dirty="0">
                <a:solidFill>
                  <a:srgbClr val="22373A"/>
                </a:solidFill>
                <a:latin typeface="LM Sans 10"/>
                <a:cs typeface="LM Sans 10"/>
              </a:rPr>
              <a:t>f  </a:t>
            </a:r>
            <a:r>
              <a:rPr sz="1000" spc="-5" dirty="0">
                <a:solidFill>
                  <a:srgbClr val="22373A"/>
                </a:solidFill>
                <a:latin typeface="LM Sans 10"/>
                <a:cs typeface="LM Sans 10"/>
              </a:rPr>
              <a:t>(</a:t>
            </a:r>
            <a:r>
              <a:rPr sz="1000" i="1" spc="-5" dirty="0">
                <a:solidFill>
                  <a:srgbClr val="22373A"/>
                </a:solidFill>
                <a:latin typeface="LM Sans 10"/>
                <a:cs typeface="LM Sans 10"/>
              </a:rPr>
              <a:t>x</a:t>
            </a:r>
            <a:r>
              <a:rPr sz="1000" i="1" spc="-265"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spc="-5" dirty="0">
                <a:solidFill>
                  <a:srgbClr val="22373A"/>
                </a:solidFill>
                <a:latin typeface="LM Sans 10"/>
                <a:cs typeface="LM Sans 10"/>
              </a:rPr>
              <a:t>=	</a:t>
            </a:r>
            <a:r>
              <a:rPr sz="1000" spc="-15" dirty="0">
                <a:solidFill>
                  <a:srgbClr val="22373A"/>
                </a:solidFill>
                <a:latin typeface="Latin Modern Math"/>
                <a:cs typeface="Latin Modern Math"/>
              </a:rPr>
              <a:t>exp</a:t>
            </a:r>
            <a:r>
              <a:rPr sz="1000" spc="-15" dirty="0">
                <a:solidFill>
                  <a:srgbClr val="22373A"/>
                </a:solidFill>
                <a:latin typeface="LM Sans 10"/>
                <a:cs typeface="LM Sans 10"/>
              </a:rPr>
              <a:t>(</a:t>
            </a:r>
            <a:r>
              <a:rPr sz="1000" i="1" spc="-15" dirty="0">
                <a:solidFill>
                  <a:srgbClr val="22373A"/>
                </a:solidFill>
                <a:latin typeface="DejaVu Sans"/>
                <a:cs typeface="DejaVu Sans"/>
              </a:rPr>
              <a:t>−</a:t>
            </a:r>
            <a:endParaRPr sz="1000">
              <a:latin typeface="DejaVu Sans"/>
              <a:cs typeface="DejaVu Sans"/>
            </a:endParaRPr>
          </a:p>
          <a:p>
            <a:pPr marL="158115" algn="ctr">
              <a:lnSpc>
                <a:spcPts val="635"/>
              </a:lnSpc>
            </a:pPr>
            <a:r>
              <a:rPr sz="700" spc="20" dirty="0">
                <a:solidFill>
                  <a:srgbClr val="22373A"/>
                </a:solidFill>
                <a:latin typeface="LM Sans 8"/>
                <a:cs typeface="LM Sans 8"/>
              </a:rPr>
              <a:t>2</a:t>
            </a:r>
            <a:r>
              <a:rPr sz="700" i="1" spc="20" dirty="0">
                <a:solidFill>
                  <a:srgbClr val="22373A"/>
                </a:solidFill>
                <a:latin typeface="Verdana"/>
                <a:cs typeface="Verdana"/>
              </a:rPr>
              <a:t>πσ</a:t>
            </a:r>
            <a:r>
              <a:rPr sz="750" spc="30" baseline="22222" dirty="0">
                <a:solidFill>
                  <a:srgbClr val="22373A"/>
                </a:solidFill>
                <a:latin typeface="LM Sans 8"/>
                <a:cs typeface="LM Sans 8"/>
              </a:rPr>
              <a:t>2</a:t>
            </a:r>
            <a:endParaRPr sz="750" baseline="22222">
              <a:latin typeface="LM Sans 8"/>
              <a:cs typeface="LM Sans 8"/>
            </a:endParaRPr>
          </a:p>
        </p:txBody>
      </p:sp>
      <p:sp>
        <p:nvSpPr>
          <p:cNvPr id="18" name="object 18"/>
          <p:cNvSpPr txBox="1"/>
          <p:nvPr/>
        </p:nvSpPr>
        <p:spPr>
          <a:xfrm>
            <a:off x="4679594" y="791218"/>
            <a:ext cx="311785" cy="144780"/>
          </a:xfrm>
          <a:prstGeom prst="rect">
            <a:avLst/>
          </a:prstGeom>
        </p:spPr>
        <p:txBody>
          <a:bodyPr vert="horz" wrap="square" lIns="0" tIns="12065" rIns="0" bIns="0" rtlCol="0">
            <a:spAutoFit/>
          </a:bodyPr>
          <a:lstStyle/>
          <a:p>
            <a:pPr marR="5080" algn="r">
              <a:lnSpc>
                <a:spcPts val="350"/>
              </a:lnSpc>
              <a:spcBef>
                <a:spcPts val="95"/>
              </a:spcBef>
            </a:pPr>
            <a:r>
              <a:rPr sz="500" spc="-5" dirty="0">
                <a:solidFill>
                  <a:srgbClr val="22373A"/>
                </a:solidFill>
                <a:latin typeface="LM Sans 8"/>
                <a:cs typeface="LM Sans 8"/>
              </a:rPr>
              <a:t>2</a:t>
            </a:r>
            <a:endParaRPr sz="500">
              <a:latin typeface="LM Sans 8"/>
              <a:cs typeface="LM Sans 8"/>
            </a:endParaRPr>
          </a:p>
          <a:p>
            <a:pPr>
              <a:lnSpc>
                <a:spcPts val="590"/>
              </a:lnSpc>
            </a:pPr>
            <a:r>
              <a:rPr sz="700" u="sng" spc="60" dirty="0">
                <a:solidFill>
                  <a:srgbClr val="22373A"/>
                </a:solidFill>
                <a:uFill>
                  <a:solidFill>
                    <a:srgbClr val="22373A"/>
                  </a:solidFill>
                </a:uFill>
                <a:latin typeface="LM Sans 8"/>
                <a:cs typeface="LM Sans 8"/>
              </a:rPr>
              <a:t>(</a:t>
            </a:r>
            <a:r>
              <a:rPr sz="700" i="1" u="sng" spc="60" dirty="0">
                <a:solidFill>
                  <a:srgbClr val="22373A"/>
                </a:solidFill>
                <a:uFill>
                  <a:solidFill>
                    <a:srgbClr val="22373A"/>
                  </a:solidFill>
                </a:uFill>
                <a:latin typeface="LM Sans 8"/>
                <a:cs typeface="LM Sans 8"/>
              </a:rPr>
              <a:t>x</a:t>
            </a:r>
            <a:r>
              <a:rPr sz="700" i="1" u="sng" spc="60" dirty="0">
                <a:solidFill>
                  <a:srgbClr val="22373A"/>
                </a:solidFill>
                <a:uFill>
                  <a:solidFill>
                    <a:srgbClr val="22373A"/>
                  </a:solidFill>
                </a:uFill>
                <a:latin typeface="Arial"/>
                <a:cs typeface="Arial"/>
              </a:rPr>
              <a:t>−</a:t>
            </a:r>
            <a:r>
              <a:rPr sz="700" i="1" u="sng" spc="60" dirty="0">
                <a:solidFill>
                  <a:srgbClr val="22373A"/>
                </a:solidFill>
                <a:uFill>
                  <a:solidFill>
                    <a:srgbClr val="22373A"/>
                  </a:solidFill>
                </a:uFill>
                <a:latin typeface="Verdana"/>
                <a:cs typeface="Verdana"/>
              </a:rPr>
              <a:t>µ</a:t>
            </a:r>
            <a:r>
              <a:rPr sz="700" u="sng" spc="60" dirty="0">
                <a:solidFill>
                  <a:srgbClr val="22373A"/>
                </a:solidFill>
                <a:uFill>
                  <a:solidFill>
                    <a:srgbClr val="22373A"/>
                  </a:solidFill>
                </a:uFill>
                <a:latin typeface="LM Sans 8"/>
                <a:cs typeface="LM Sans 8"/>
              </a:rPr>
              <a:t>)</a:t>
            </a:r>
            <a:endParaRPr sz="700">
              <a:latin typeface="LM Sans 8"/>
              <a:cs typeface="LM Sans 8"/>
            </a:endParaRPr>
          </a:p>
        </p:txBody>
      </p:sp>
      <p:sp>
        <p:nvSpPr>
          <p:cNvPr id="19" name="object 19"/>
          <p:cNvSpPr txBox="1"/>
          <p:nvPr/>
        </p:nvSpPr>
        <p:spPr>
          <a:xfrm>
            <a:off x="4732401" y="909093"/>
            <a:ext cx="206375" cy="132080"/>
          </a:xfrm>
          <a:prstGeom prst="rect">
            <a:avLst/>
          </a:prstGeom>
        </p:spPr>
        <p:txBody>
          <a:bodyPr vert="horz" wrap="square" lIns="0" tIns="12065" rIns="0" bIns="0" rtlCol="0">
            <a:spAutoFit/>
          </a:bodyPr>
          <a:lstStyle/>
          <a:p>
            <a:pPr marL="25400">
              <a:lnSpc>
                <a:spcPct val="100000"/>
              </a:lnSpc>
              <a:spcBef>
                <a:spcPts val="95"/>
              </a:spcBef>
            </a:pPr>
            <a:r>
              <a:rPr sz="700" spc="10" dirty="0">
                <a:solidFill>
                  <a:srgbClr val="22373A"/>
                </a:solidFill>
                <a:latin typeface="LM Sans 8"/>
                <a:cs typeface="LM Sans 8"/>
              </a:rPr>
              <a:t>2</a:t>
            </a:r>
            <a:r>
              <a:rPr sz="700" i="1" spc="10" dirty="0">
                <a:solidFill>
                  <a:srgbClr val="22373A"/>
                </a:solidFill>
                <a:latin typeface="Verdana"/>
                <a:cs typeface="Verdana"/>
              </a:rPr>
              <a:t>σ</a:t>
            </a:r>
            <a:r>
              <a:rPr sz="750" spc="15" baseline="22222" dirty="0">
                <a:solidFill>
                  <a:srgbClr val="22373A"/>
                </a:solidFill>
                <a:latin typeface="LM Sans 8"/>
                <a:cs typeface="LM Sans 8"/>
              </a:rPr>
              <a:t>2</a:t>
            </a:r>
            <a:endParaRPr sz="750" baseline="22222">
              <a:latin typeface="LM Sans 8"/>
              <a:cs typeface="LM Sans 8"/>
            </a:endParaRPr>
          </a:p>
        </p:txBody>
      </p:sp>
      <p:sp>
        <p:nvSpPr>
          <p:cNvPr id="20" name="object 20"/>
          <p:cNvSpPr txBox="1"/>
          <p:nvPr/>
        </p:nvSpPr>
        <p:spPr>
          <a:xfrm>
            <a:off x="4999977" y="827511"/>
            <a:ext cx="62230" cy="177800"/>
          </a:xfrm>
          <a:prstGeom prst="rect">
            <a:avLst/>
          </a:prstGeom>
        </p:spPr>
        <p:txBody>
          <a:bodyPr vert="horz" wrap="square" lIns="0" tIns="12065" rIns="0" bIns="0" rtlCol="0">
            <a:spAutoFit/>
          </a:bodyPr>
          <a:lstStyle/>
          <a:p>
            <a:pPr>
              <a:lnSpc>
                <a:spcPct val="100000"/>
              </a:lnSpc>
              <a:spcBef>
                <a:spcPts val="95"/>
              </a:spcBef>
            </a:pPr>
            <a:r>
              <a:rPr sz="1000" spc="-5" dirty="0">
                <a:solidFill>
                  <a:srgbClr val="22373A"/>
                </a:solidFill>
                <a:latin typeface="LM Sans 10"/>
                <a:cs typeface="LM Sans 10"/>
              </a:rPr>
              <a:t>)</a:t>
            </a:r>
            <a:endParaRPr sz="1000">
              <a:latin typeface="LM Sans 10"/>
              <a:cs typeface="LM Sans 10"/>
            </a:endParaRPr>
          </a:p>
        </p:txBody>
      </p:sp>
      <p:sp>
        <p:nvSpPr>
          <p:cNvPr id="21" name="object 21"/>
          <p:cNvSpPr/>
          <p:nvPr/>
        </p:nvSpPr>
        <p:spPr>
          <a:xfrm>
            <a:off x="1670405" y="1454851"/>
            <a:ext cx="2419177" cy="1610179"/>
          </a:xfrm>
          <a:prstGeom prst="rect">
            <a:avLst/>
          </a:prstGeom>
          <a:blipFill>
            <a:blip r:embed="rId5" cstate="print"/>
            <a:stretch>
              <a:fillRect/>
            </a:stretch>
          </a:blipFill>
        </p:spPr>
        <p:txBody>
          <a:bodyPr wrap="square" lIns="0" tIns="0" rIns="0" bIns="0" rtlCol="0"/>
          <a:lstStyle/>
          <a:p>
            <a:endParaRPr/>
          </a:p>
        </p:txBody>
      </p:sp>
      <p:sp>
        <p:nvSpPr>
          <p:cNvPr id="22" name="object 22"/>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7/26</a:t>
            </a:r>
            <a:endParaRPr sz="700">
              <a:latin typeface="LM Sans 8"/>
              <a:cs typeface="LM Sans 8"/>
            </a:endParaRPr>
          </a:p>
        </p:txBody>
      </p:sp>
    </p:spTree>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2520950" cy="207645"/>
          </a:xfrm>
          <a:prstGeom prst="rect">
            <a:avLst/>
          </a:prstGeom>
        </p:spPr>
        <p:txBody>
          <a:bodyPr vert="horz" wrap="square" lIns="0" tIns="12065" rIns="0" bIns="0" rtlCol="0">
            <a:spAutoFit/>
          </a:bodyPr>
          <a:lstStyle/>
          <a:p>
            <a:pPr marL="12700">
              <a:lnSpc>
                <a:spcPct val="100000"/>
              </a:lnSpc>
              <a:spcBef>
                <a:spcPts val="95"/>
              </a:spcBef>
            </a:pPr>
            <a:r>
              <a:rPr spc="-10" dirty="0"/>
              <a:t>Conditional </a:t>
            </a:r>
            <a:r>
              <a:rPr spc="-5" dirty="0"/>
              <a:t>Continuous</a:t>
            </a:r>
            <a:r>
              <a:rPr spc="-30" dirty="0"/>
              <a:t> </a:t>
            </a:r>
            <a:r>
              <a:rPr spc="-5" dirty="0"/>
              <a:t>Distribution</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551305" cy="5080"/>
            </a:xfrm>
            <a:custGeom>
              <a:avLst/>
              <a:gdLst/>
              <a:ahLst/>
              <a:cxnLst/>
              <a:rect l="l" t="t" r="r" b="b"/>
              <a:pathLst>
                <a:path w="1551305" h="5079">
                  <a:moveTo>
                    <a:pt x="0" y="5060"/>
                  </a:moveTo>
                  <a:lnTo>
                    <a:pt x="0" y="0"/>
                  </a:lnTo>
                  <a:lnTo>
                    <a:pt x="1550758" y="0"/>
                  </a:lnTo>
                  <a:lnTo>
                    <a:pt x="1550758"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28091" y="419690"/>
            <a:ext cx="2364105" cy="663575"/>
          </a:xfrm>
          <a:prstGeom prst="rect">
            <a:avLst/>
          </a:prstGeom>
        </p:spPr>
        <p:txBody>
          <a:bodyPr vert="horz" wrap="square" lIns="0" tIns="73025" rIns="0" bIns="0" rtlCol="0">
            <a:spAutoFit/>
          </a:bodyPr>
          <a:lstStyle/>
          <a:p>
            <a:pPr marL="12700">
              <a:lnSpc>
                <a:spcPct val="100000"/>
              </a:lnSpc>
              <a:spcBef>
                <a:spcPts val="575"/>
              </a:spcBef>
            </a:pPr>
            <a:r>
              <a:rPr sz="1000" b="1" spc="-5" dirty="0">
                <a:solidFill>
                  <a:srgbClr val="22373A"/>
                </a:solidFill>
                <a:latin typeface="LM Sans 10"/>
                <a:cs typeface="LM Sans 10"/>
              </a:rPr>
              <a:t>Domain</a:t>
            </a:r>
            <a:r>
              <a:rPr sz="1000" b="1" spc="-10" dirty="0">
                <a:solidFill>
                  <a:srgbClr val="22373A"/>
                </a:solidFill>
                <a:latin typeface="LM Sans 10"/>
                <a:cs typeface="LM Sans 10"/>
              </a:rPr>
              <a:t> knowledge</a:t>
            </a:r>
            <a:r>
              <a:rPr sz="1000" spc="-10" dirty="0">
                <a:solidFill>
                  <a:srgbClr val="22373A"/>
                </a:solidFill>
                <a:latin typeface="LM Sans 10"/>
                <a:cs typeface="LM Sans 10"/>
              </a:rPr>
              <a:t>:</a:t>
            </a:r>
            <a:endParaRPr sz="1000">
              <a:latin typeface="LM Sans 10"/>
              <a:cs typeface="LM Sans 10"/>
            </a:endParaRPr>
          </a:p>
          <a:p>
            <a:pPr marL="265430" indent="-127000">
              <a:lnSpc>
                <a:spcPct val="100000"/>
              </a:lnSpc>
              <a:spcBef>
                <a:spcPts val="470"/>
              </a:spcBef>
              <a:buFont typeface="Arial"/>
              <a:buChar char="•"/>
              <a:tabLst>
                <a:tab pos="266065" algn="l"/>
              </a:tabLst>
            </a:pPr>
            <a:r>
              <a:rPr sz="1000" spc="-5" dirty="0">
                <a:solidFill>
                  <a:srgbClr val="22373A"/>
                </a:solidFill>
                <a:latin typeface="LM Sans 10"/>
                <a:cs typeface="LM Sans 10"/>
              </a:rPr>
              <a:t>“Similar products have </a:t>
            </a:r>
            <a:r>
              <a:rPr sz="1000" spc="-10" dirty="0">
                <a:solidFill>
                  <a:srgbClr val="22373A"/>
                </a:solidFill>
                <a:latin typeface="LM Sans 10"/>
                <a:cs typeface="LM Sans 10"/>
              </a:rPr>
              <a:t>similar</a:t>
            </a:r>
            <a:r>
              <a:rPr sz="1000" dirty="0">
                <a:solidFill>
                  <a:srgbClr val="22373A"/>
                </a:solidFill>
                <a:latin typeface="LM Sans 10"/>
                <a:cs typeface="LM Sans 10"/>
              </a:rPr>
              <a:t> </a:t>
            </a:r>
            <a:r>
              <a:rPr sz="1000" spc="-5" dirty="0">
                <a:solidFill>
                  <a:srgbClr val="22373A"/>
                </a:solidFill>
                <a:latin typeface="LM Sans 10"/>
                <a:cs typeface="LM Sans 10"/>
              </a:rPr>
              <a:t>prices.”</a:t>
            </a:r>
            <a:endParaRPr sz="1000">
              <a:latin typeface="LM Sans 10"/>
              <a:cs typeface="LM Sans 10"/>
            </a:endParaRPr>
          </a:p>
          <a:p>
            <a:pPr marL="265430" indent="-127000">
              <a:lnSpc>
                <a:spcPct val="100000"/>
              </a:lnSpc>
              <a:spcBef>
                <a:spcPts val="475"/>
              </a:spcBef>
              <a:buFont typeface="Arial"/>
              <a:buChar char="•"/>
              <a:tabLst>
                <a:tab pos="266065" algn="l"/>
              </a:tabLst>
            </a:pPr>
            <a:r>
              <a:rPr sz="1000" dirty="0">
                <a:solidFill>
                  <a:srgbClr val="22373A"/>
                </a:solidFill>
                <a:latin typeface="LM Sans 10"/>
                <a:cs typeface="LM Sans 10"/>
              </a:rPr>
              <a:t>“Prices </a:t>
            </a:r>
            <a:r>
              <a:rPr sz="1000" spc="-5" dirty="0">
                <a:solidFill>
                  <a:srgbClr val="22373A"/>
                </a:solidFill>
                <a:latin typeface="LM Sans 10"/>
                <a:cs typeface="LM Sans 10"/>
              </a:rPr>
              <a:t>might </a:t>
            </a:r>
            <a:r>
              <a:rPr sz="1000" spc="10" dirty="0">
                <a:solidFill>
                  <a:srgbClr val="22373A"/>
                </a:solidFill>
                <a:latin typeface="LM Sans 10"/>
                <a:cs typeface="LM Sans 10"/>
              </a:rPr>
              <a:t>be </a:t>
            </a:r>
            <a:r>
              <a:rPr sz="1000" spc="-10" dirty="0">
                <a:solidFill>
                  <a:srgbClr val="22373A"/>
                </a:solidFill>
                <a:latin typeface="LM Sans 10"/>
                <a:cs typeface="LM Sans 10"/>
              </a:rPr>
              <a:t>normally</a:t>
            </a:r>
            <a:r>
              <a:rPr sz="1000" spc="-55" dirty="0">
                <a:solidFill>
                  <a:srgbClr val="22373A"/>
                </a:solidFill>
                <a:latin typeface="LM Sans 10"/>
                <a:cs typeface="LM Sans 10"/>
              </a:rPr>
              <a:t> </a:t>
            </a:r>
            <a:r>
              <a:rPr sz="1000" dirty="0">
                <a:solidFill>
                  <a:srgbClr val="22373A"/>
                </a:solidFill>
                <a:latin typeface="LM Sans 10"/>
                <a:cs typeface="LM Sans 10"/>
              </a:rPr>
              <a:t>distributed.”</a:t>
            </a:r>
            <a:endParaRPr sz="1000">
              <a:latin typeface="LM Sans 10"/>
              <a:cs typeface="LM Sans 10"/>
            </a:endParaRPr>
          </a:p>
        </p:txBody>
      </p:sp>
      <p:sp>
        <p:nvSpPr>
          <p:cNvPr id="10" name="object 10"/>
          <p:cNvSpPr/>
          <p:nvPr/>
        </p:nvSpPr>
        <p:spPr>
          <a:xfrm>
            <a:off x="3151212" y="499516"/>
            <a:ext cx="2268220" cy="182880"/>
          </a:xfrm>
          <a:custGeom>
            <a:avLst/>
            <a:gdLst/>
            <a:ahLst/>
            <a:cxnLst/>
            <a:rect l="l" t="t" r="r" b="b"/>
            <a:pathLst>
              <a:path w="2268220" h="182879">
                <a:moveTo>
                  <a:pt x="2267978" y="0"/>
                </a:moveTo>
                <a:lnTo>
                  <a:pt x="0" y="0"/>
                </a:lnTo>
                <a:lnTo>
                  <a:pt x="0" y="182753"/>
                </a:lnTo>
                <a:lnTo>
                  <a:pt x="2267978" y="182753"/>
                </a:lnTo>
                <a:lnTo>
                  <a:pt x="2267978" y="0"/>
                </a:lnTo>
                <a:close/>
              </a:path>
            </a:pathLst>
          </a:custGeom>
          <a:solidFill>
            <a:srgbClr val="CED2D3"/>
          </a:solidFill>
        </p:spPr>
        <p:txBody>
          <a:bodyPr wrap="square" lIns="0" tIns="0" rIns="0" bIns="0" rtlCol="0"/>
          <a:lstStyle/>
          <a:p>
            <a:endParaRPr/>
          </a:p>
        </p:txBody>
      </p:sp>
      <p:sp>
        <p:nvSpPr>
          <p:cNvPr id="11" name="object 11"/>
          <p:cNvSpPr txBox="1"/>
          <p:nvPr/>
        </p:nvSpPr>
        <p:spPr>
          <a:xfrm>
            <a:off x="3151212" y="499516"/>
            <a:ext cx="2268220" cy="182880"/>
          </a:xfrm>
          <a:prstGeom prst="rect">
            <a:avLst/>
          </a:prstGeom>
          <a:solidFill>
            <a:srgbClr val="CED2D3"/>
          </a:solidFill>
        </p:spPr>
        <p:txBody>
          <a:bodyPr vert="horz" wrap="square" lIns="0" tIns="0" rIns="0" bIns="0" rtlCol="0">
            <a:spAutoFit/>
          </a:bodyPr>
          <a:lstStyle/>
          <a:p>
            <a:pPr marL="41910">
              <a:lnSpc>
                <a:spcPts val="1170"/>
              </a:lnSpc>
            </a:pPr>
            <a:r>
              <a:rPr sz="1000" b="1" spc="-10" dirty="0">
                <a:solidFill>
                  <a:srgbClr val="22373A"/>
                </a:solidFill>
                <a:latin typeface="LM Sans 10"/>
                <a:cs typeface="LM Sans 10"/>
              </a:rPr>
              <a:t>Normal </a:t>
            </a:r>
            <a:r>
              <a:rPr sz="1000" b="1" spc="-5" dirty="0">
                <a:solidFill>
                  <a:srgbClr val="22373A"/>
                </a:solidFill>
                <a:latin typeface="LM Sans 10"/>
                <a:cs typeface="LM Sans 10"/>
              </a:rPr>
              <a:t>Distribution </a:t>
            </a:r>
            <a:r>
              <a:rPr sz="1000" b="1" spc="-25" dirty="0">
                <a:solidFill>
                  <a:srgbClr val="22373A"/>
                </a:solidFill>
                <a:latin typeface="LM Sans 10"/>
                <a:cs typeface="LM Sans 10"/>
              </a:rPr>
              <a:t>(</a:t>
            </a:r>
            <a:r>
              <a:rPr sz="1000" i="1" spc="-25" dirty="0">
                <a:solidFill>
                  <a:srgbClr val="22373A"/>
                </a:solidFill>
                <a:latin typeface="Verdana"/>
                <a:cs typeface="Verdana"/>
              </a:rPr>
              <a:t>µ </a:t>
            </a:r>
            <a:r>
              <a:rPr sz="1000" i="1" spc="-210" dirty="0">
                <a:solidFill>
                  <a:srgbClr val="22373A"/>
                </a:solidFill>
                <a:latin typeface="DejaVu Sans"/>
                <a:cs typeface="DejaVu Sans"/>
              </a:rPr>
              <a:t>∈ </a:t>
            </a:r>
            <a:r>
              <a:rPr sz="1000" spc="-50" dirty="0">
                <a:solidFill>
                  <a:srgbClr val="22373A"/>
                </a:solidFill>
                <a:latin typeface="Arial"/>
                <a:cs typeface="Arial"/>
              </a:rPr>
              <a:t>R</a:t>
            </a:r>
            <a:r>
              <a:rPr sz="1000" i="1" spc="-50" dirty="0">
                <a:solidFill>
                  <a:srgbClr val="22373A"/>
                </a:solidFill>
                <a:latin typeface="Verdana"/>
                <a:cs typeface="Verdana"/>
              </a:rPr>
              <a:t>, </a:t>
            </a:r>
            <a:r>
              <a:rPr sz="1000" i="1" spc="-65" dirty="0">
                <a:solidFill>
                  <a:srgbClr val="22373A"/>
                </a:solidFill>
                <a:latin typeface="Verdana"/>
                <a:cs typeface="Verdana"/>
              </a:rPr>
              <a:t>σ </a:t>
            </a:r>
            <a:r>
              <a:rPr sz="1000" i="1" spc="-45" dirty="0">
                <a:solidFill>
                  <a:srgbClr val="22373A"/>
                </a:solidFill>
                <a:latin typeface="Verdana"/>
                <a:cs typeface="Verdana"/>
              </a:rPr>
              <a:t>&gt;</a:t>
            </a:r>
            <a:r>
              <a:rPr sz="1000" i="1" spc="-135" dirty="0">
                <a:solidFill>
                  <a:srgbClr val="22373A"/>
                </a:solidFill>
                <a:latin typeface="Verdana"/>
                <a:cs typeface="Verdana"/>
              </a:rPr>
              <a:t> </a:t>
            </a:r>
            <a:r>
              <a:rPr sz="1000" spc="-5" dirty="0">
                <a:solidFill>
                  <a:srgbClr val="22373A"/>
                </a:solidFill>
                <a:latin typeface="LM Sans 10"/>
                <a:cs typeface="LM Sans 10"/>
              </a:rPr>
              <a:t>0</a:t>
            </a:r>
            <a:r>
              <a:rPr sz="1000" b="1" spc="-5" dirty="0">
                <a:solidFill>
                  <a:srgbClr val="22373A"/>
                </a:solidFill>
                <a:latin typeface="LM Sans 10"/>
                <a:cs typeface="LM Sans 10"/>
              </a:rPr>
              <a:t>)</a:t>
            </a:r>
            <a:endParaRPr sz="1000">
              <a:latin typeface="LM Sans 10"/>
              <a:cs typeface="LM Sans 10"/>
            </a:endParaRPr>
          </a:p>
        </p:txBody>
      </p:sp>
      <p:sp>
        <p:nvSpPr>
          <p:cNvPr id="12" name="object 12"/>
          <p:cNvSpPr/>
          <p:nvPr/>
        </p:nvSpPr>
        <p:spPr>
          <a:xfrm>
            <a:off x="3151212" y="682269"/>
            <a:ext cx="2268220" cy="497205"/>
          </a:xfrm>
          <a:custGeom>
            <a:avLst/>
            <a:gdLst/>
            <a:ahLst/>
            <a:cxnLst/>
            <a:rect l="l" t="t" r="r" b="b"/>
            <a:pathLst>
              <a:path w="2268220" h="497205">
                <a:moveTo>
                  <a:pt x="2267978" y="0"/>
                </a:moveTo>
                <a:lnTo>
                  <a:pt x="0" y="0"/>
                </a:lnTo>
                <a:lnTo>
                  <a:pt x="0" y="496684"/>
                </a:lnTo>
                <a:lnTo>
                  <a:pt x="2267978" y="496684"/>
                </a:lnTo>
                <a:lnTo>
                  <a:pt x="2267978" y="0"/>
                </a:lnTo>
                <a:close/>
              </a:path>
            </a:pathLst>
          </a:custGeom>
          <a:solidFill>
            <a:srgbClr val="E4E6E6"/>
          </a:solidFill>
        </p:spPr>
        <p:txBody>
          <a:bodyPr wrap="square" lIns="0" tIns="0" rIns="0" bIns="0" rtlCol="0"/>
          <a:lstStyle/>
          <a:p>
            <a:endParaRPr/>
          </a:p>
        </p:txBody>
      </p:sp>
      <p:sp>
        <p:nvSpPr>
          <p:cNvPr id="13" name="object 13"/>
          <p:cNvSpPr txBox="1"/>
          <p:nvPr/>
        </p:nvSpPr>
        <p:spPr>
          <a:xfrm>
            <a:off x="3559898" y="884443"/>
            <a:ext cx="75565" cy="132080"/>
          </a:xfrm>
          <a:prstGeom prst="rect">
            <a:avLst/>
          </a:prstGeom>
        </p:spPr>
        <p:txBody>
          <a:bodyPr vert="horz" wrap="square" lIns="0" tIns="12065" rIns="0" bIns="0" rtlCol="0">
            <a:spAutoFit/>
          </a:bodyPr>
          <a:lstStyle/>
          <a:p>
            <a:pPr>
              <a:lnSpc>
                <a:spcPct val="100000"/>
              </a:lnSpc>
              <a:spcBef>
                <a:spcPts val="95"/>
              </a:spcBef>
            </a:pPr>
            <a:r>
              <a:rPr sz="700" i="1" spc="-5" dirty="0">
                <a:solidFill>
                  <a:srgbClr val="22373A"/>
                </a:solidFill>
                <a:latin typeface="LM Sans 8"/>
                <a:cs typeface="LM Sans 8"/>
              </a:rPr>
              <a:t>X</a:t>
            </a:r>
            <a:endParaRPr sz="700">
              <a:latin typeface="LM Sans 8"/>
              <a:cs typeface="LM Sans 8"/>
            </a:endParaRPr>
          </a:p>
        </p:txBody>
      </p:sp>
      <p:sp>
        <p:nvSpPr>
          <p:cNvPr id="14" name="object 14"/>
          <p:cNvSpPr txBox="1"/>
          <p:nvPr/>
        </p:nvSpPr>
        <p:spPr>
          <a:xfrm>
            <a:off x="4076090" y="815647"/>
            <a:ext cx="224154" cy="132080"/>
          </a:xfrm>
          <a:prstGeom prst="rect">
            <a:avLst/>
          </a:prstGeom>
        </p:spPr>
        <p:txBody>
          <a:bodyPr vert="horz" wrap="square" lIns="0" tIns="12065" rIns="0" bIns="0" rtlCol="0">
            <a:spAutoFit/>
          </a:bodyPr>
          <a:lstStyle/>
          <a:p>
            <a:pPr>
              <a:lnSpc>
                <a:spcPct val="100000"/>
              </a:lnSpc>
              <a:spcBef>
                <a:spcPts val="95"/>
              </a:spcBef>
            </a:pPr>
            <a:r>
              <a:rPr sz="700" u="sng" spc="-5" dirty="0">
                <a:solidFill>
                  <a:srgbClr val="22373A"/>
                </a:solidFill>
                <a:uFill>
                  <a:solidFill>
                    <a:srgbClr val="22373A"/>
                  </a:solidFill>
                </a:uFill>
                <a:latin typeface="Times New Roman"/>
                <a:cs typeface="Times New Roman"/>
              </a:rPr>
              <a:t> </a:t>
            </a:r>
            <a:r>
              <a:rPr sz="700" u="sng" spc="-35" dirty="0">
                <a:solidFill>
                  <a:srgbClr val="22373A"/>
                </a:solidFill>
                <a:uFill>
                  <a:solidFill>
                    <a:srgbClr val="22373A"/>
                  </a:solidFill>
                </a:uFill>
                <a:latin typeface="Times New Roman"/>
                <a:cs typeface="Times New Roman"/>
              </a:rPr>
              <a:t> </a:t>
            </a:r>
            <a:r>
              <a:rPr sz="700" u="sng" spc="-5" dirty="0">
                <a:solidFill>
                  <a:srgbClr val="22373A"/>
                </a:solidFill>
                <a:uFill>
                  <a:solidFill>
                    <a:srgbClr val="22373A"/>
                  </a:solidFill>
                </a:uFill>
                <a:latin typeface="LM Sans 8"/>
                <a:cs typeface="LM Sans 8"/>
              </a:rPr>
              <a:t>1</a:t>
            </a:r>
            <a:r>
              <a:rPr sz="700" u="sng" spc="-20" dirty="0">
                <a:solidFill>
                  <a:srgbClr val="22373A"/>
                </a:solidFill>
                <a:uFill>
                  <a:solidFill>
                    <a:srgbClr val="22373A"/>
                  </a:solidFill>
                </a:uFill>
                <a:latin typeface="LM Sans 8"/>
                <a:cs typeface="LM Sans 8"/>
              </a:rPr>
              <a:t> </a:t>
            </a:r>
            <a:endParaRPr sz="700">
              <a:latin typeface="LM Sans 8"/>
              <a:cs typeface="LM Sans 8"/>
            </a:endParaRPr>
          </a:p>
        </p:txBody>
      </p:sp>
      <p:sp>
        <p:nvSpPr>
          <p:cNvPr id="15" name="object 15"/>
          <p:cNvSpPr/>
          <p:nvPr/>
        </p:nvSpPr>
        <p:spPr>
          <a:xfrm>
            <a:off x="3992969" y="935100"/>
            <a:ext cx="294640" cy="0"/>
          </a:xfrm>
          <a:custGeom>
            <a:avLst/>
            <a:gdLst/>
            <a:ahLst/>
            <a:cxnLst/>
            <a:rect l="l" t="t" r="r" b="b"/>
            <a:pathLst>
              <a:path w="294639">
                <a:moveTo>
                  <a:pt x="0" y="0"/>
                </a:moveTo>
                <a:lnTo>
                  <a:pt x="294259" y="0"/>
                </a:lnTo>
              </a:path>
            </a:pathLst>
          </a:custGeom>
          <a:ln w="5054">
            <a:solidFill>
              <a:srgbClr val="22373A"/>
            </a:solidFill>
          </a:ln>
        </p:spPr>
        <p:txBody>
          <a:bodyPr wrap="square" lIns="0" tIns="0" rIns="0" bIns="0" rtlCol="0"/>
          <a:lstStyle/>
          <a:p>
            <a:endParaRPr/>
          </a:p>
        </p:txBody>
      </p:sp>
      <p:sp>
        <p:nvSpPr>
          <p:cNvPr id="16" name="object 16"/>
          <p:cNvSpPr txBox="1"/>
          <p:nvPr/>
        </p:nvSpPr>
        <p:spPr>
          <a:xfrm>
            <a:off x="3992969" y="850026"/>
            <a:ext cx="95885" cy="132080"/>
          </a:xfrm>
          <a:prstGeom prst="rect">
            <a:avLst/>
          </a:prstGeom>
        </p:spPr>
        <p:txBody>
          <a:bodyPr vert="horz" wrap="square" lIns="0" tIns="12065" rIns="0" bIns="0" rtlCol="0">
            <a:spAutoFit/>
          </a:bodyPr>
          <a:lstStyle/>
          <a:p>
            <a:pPr>
              <a:lnSpc>
                <a:spcPct val="100000"/>
              </a:lnSpc>
              <a:spcBef>
                <a:spcPts val="95"/>
              </a:spcBef>
            </a:pPr>
            <a:r>
              <a:rPr sz="700" i="1" spc="270" dirty="0">
                <a:solidFill>
                  <a:srgbClr val="22373A"/>
                </a:solidFill>
                <a:latin typeface="Arial"/>
                <a:cs typeface="Arial"/>
              </a:rPr>
              <a:t>√</a:t>
            </a:r>
            <a:endParaRPr sz="700">
              <a:latin typeface="Arial"/>
              <a:cs typeface="Arial"/>
            </a:endParaRPr>
          </a:p>
        </p:txBody>
      </p:sp>
      <p:sp>
        <p:nvSpPr>
          <p:cNvPr id="17" name="object 17"/>
          <p:cNvSpPr txBox="1"/>
          <p:nvPr/>
        </p:nvSpPr>
        <p:spPr>
          <a:xfrm>
            <a:off x="3495840" y="827511"/>
            <a:ext cx="1207135" cy="233045"/>
          </a:xfrm>
          <a:prstGeom prst="rect">
            <a:avLst/>
          </a:prstGeom>
        </p:spPr>
        <p:txBody>
          <a:bodyPr vert="horz" wrap="square" lIns="0" tIns="12065" rIns="0" bIns="0" rtlCol="0">
            <a:spAutoFit/>
          </a:bodyPr>
          <a:lstStyle/>
          <a:p>
            <a:pPr marL="25400">
              <a:lnSpc>
                <a:spcPts val="994"/>
              </a:lnSpc>
              <a:spcBef>
                <a:spcPts val="95"/>
              </a:spcBef>
              <a:tabLst>
                <a:tab pos="827405" algn="l"/>
              </a:tabLst>
            </a:pPr>
            <a:r>
              <a:rPr sz="1000" i="1" spc="-5" dirty="0">
                <a:solidFill>
                  <a:srgbClr val="22373A"/>
                </a:solidFill>
                <a:latin typeface="LM Sans 10"/>
                <a:cs typeface="LM Sans 10"/>
              </a:rPr>
              <a:t>f  </a:t>
            </a:r>
            <a:r>
              <a:rPr sz="1000" spc="-5" dirty="0">
                <a:solidFill>
                  <a:srgbClr val="22373A"/>
                </a:solidFill>
                <a:latin typeface="LM Sans 10"/>
                <a:cs typeface="LM Sans 10"/>
              </a:rPr>
              <a:t>(</a:t>
            </a:r>
            <a:r>
              <a:rPr sz="1000" i="1" spc="-5" dirty="0">
                <a:solidFill>
                  <a:srgbClr val="22373A"/>
                </a:solidFill>
                <a:latin typeface="LM Sans 10"/>
                <a:cs typeface="LM Sans 10"/>
              </a:rPr>
              <a:t>x</a:t>
            </a:r>
            <a:r>
              <a:rPr sz="1000" i="1" spc="-265"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spc="-5" dirty="0">
                <a:solidFill>
                  <a:srgbClr val="22373A"/>
                </a:solidFill>
                <a:latin typeface="LM Sans 10"/>
                <a:cs typeface="LM Sans 10"/>
              </a:rPr>
              <a:t>=	</a:t>
            </a:r>
            <a:r>
              <a:rPr sz="1000" spc="-15" dirty="0">
                <a:solidFill>
                  <a:srgbClr val="22373A"/>
                </a:solidFill>
                <a:latin typeface="Latin Modern Math"/>
                <a:cs typeface="Latin Modern Math"/>
              </a:rPr>
              <a:t>exp</a:t>
            </a:r>
            <a:r>
              <a:rPr sz="1000" spc="-15" dirty="0">
                <a:solidFill>
                  <a:srgbClr val="22373A"/>
                </a:solidFill>
                <a:latin typeface="LM Sans 10"/>
                <a:cs typeface="LM Sans 10"/>
              </a:rPr>
              <a:t>(</a:t>
            </a:r>
            <a:r>
              <a:rPr sz="1000" i="1" spc="-15" dirty="0">
                <a:solidFill>
                  <a:srgbClr val="22373A"/>
                </a:solidFill>
                <a:latin typeface="DejaVu Sans"/>
                <a:cs typeface="DejaVu Sans"/>
              </a:rPr>
              <a:t>−</a:t>
            </a:r>
            <a:endParaRPr sz="1000">
              <a:latin typeface="DejaVu Sans"/>
              <a:cs typeface="DejaVu Sans"/>
            </a:endParaRPr>
          </a:p>
          <a:p>
            <a:pPr marL="158115" algn="ctr">
              <a:lnSpc>
                <a:spcPts val="635"/>
              </a:lnSpc>
            </a:pPr>
            <a:r>
              <a:rPr sz="700" spc="20" dirty="0">
                <a:solidFill>
                  <a:srgbClr val="22373A"/>
                </a:solidFill>
                <a:latin typeface="LM Sans 8"/>
                <a:cs typeface="LM Sans 8"/>
              </a:rPr>
              <a:t>2</a:t>
            </a:r>
            <a:r>
              <a:rPr sz="700" i="1" spc="20" dirty="0">
                <a:solidFill>
                  <a:srgbClr val="22373A"/>
                </a:solidFill>
                <a:latin typeface="Verdana"/>
                <a:cs typeface="Verdana"/>
              </a:rPr>
              <a:t>πσ</a:t>
            </a:r>
            <a:r>
              <a:rPr sz="750" spc="30" baseline="22222" dirty="0">
                <a:solidFill>
                  <a:srgbClr val="22373A"/>
                </a:solidFill>
                <a:latin typeface="LM Sans 8"/>
                <a:cs typeface="LM Sans 8"/>
              </a:rPr>
              <a:t>2</a:t>
            </a:r>
            <a:endParaRPr sz="750" baseline="22222">
              <a:latin typeface="LM Sans 8"/>
              <a:cs typeface="LM Sans 8"/>
            </a:endParaRPr>
          </a:p>
        </p:txBody>
      </p:sp>
      <p:sp>
        <p:nvSpPr>
          <p:cNvPr id="18" name="object 18"/>
          <p:cNvSpPr txBox="1"/>
          <p:nvPr/>
        </p:nvSpPr>
        <p:spPr>
          <a:xfrm>
            <a:off x="4679594" y="791218"/>
            <a:ext cx="311785" cy="144780"/>
          </a:xfrm>
          <a:prstGeom prst="rect">
            <a:avLst/>
          </a:prstGeom>
        </p:spPr>
        <p:txBody>
          <a:bodyPr vert="horz" wrap="square" lIns="0" tIns="12065" rIns="0" bIns="0" rtlCol="0">
            <a:spAutoFit/>
          </a:bodyPr>
          <a:lstStyle/>
          <a:p>
            <a:pPr marR="5080" algn="r">
              <a:lnSpc>
                <a:spcPts val="350"/>
              </a:lnSpc>
              <a:spcBef>
                <a:spcPts val="95"/>
              </a:spcBef>
            </a:pPr>
            <a:r>
              <a:rPr sz="500" spc="-5" dirty="0">
                <a:solidFill>
                  <a:srgbClr val="22373A"/>
                </a:solidFill>
                <a:latin typeface="LM Sans 8"/>
                <a:cs typeface="LM Sans 8"/>
              </a:rPr>
              <a:t>2</a:t>
            </a:r>
            <a:endParaRPr sz="500">
              <a:latin typeface="LM Sans 8"/>
              <a:cs typeface="LM Sans 8"/>
            </a:endParaRPr>
          </a:p>
          <a:p>
            <a:pPr>
              <a:lnSpc>
                <a:spcPts val="590"/>
              </a:lnSpc>
            </a:pPr>
            <a:r>
              <a:rPr sz="700" u="sng" spc="60" dirty="0">
                <a:solidFill>
                  <a:srgbClr val="22373A"/>
                </a:solidFill>
                <a:uFill>
                  <a:solidFill>
                    <a:srgbClr val="22373A"/>
                  </a:solidFill>
                </a:uFill>
                <a:latin typeface="LM Sans 8"/>
                <a:cs typeface="LM Sans 8"/>
              </a:rPr>
              <a:t>(</a:t>
            </a:r>
            <a:r>
              <a:rPr sz="700" i="1" u="sng" spc="60" dirty="0">
                <a:solidFill>
                  <a:srgbClr val="22373A"/>
                </a:solidFill>
                <a:uFill>
                  <a:solidFill>
                    <a:srgbClr val="22373A"/>
                  </a:solidFill>
                </a:uFill>
                <a:latin typeface="LM Sans 8"/>
                <a:cs typeface="LM Sans 8"/>
              </a:rPr>
              <a:t>x</a:t>
            </a:r>
            <a:r>
              <a:rPr sz="700" i="1" u="sng" spc="60" dirty="0">
                <a:solidFill>
                  <a:srgbClr val="22373A"/>
                </a:solidFill>
                <a:uFill>
                  <a:solidFill>
                    <a:srgbClr val="22373A"/>
                  </a:solidFill>
                </a:uFill>
                <a:latin typeface="Arial"/>
                <a:cs typeface="Arial"/>
              </a:rPr>
              <a:t>−</a:t>
            </a:r>
            <a:r>
              <a:rPr sz="700" i="1" u="sng" spc="60" dirty="0">
                <a:solidFill>
                  <a:srgbClr val="22373A"/>
                </a:solidFill>
                <a:uFill>
                  <a:solidFill>
                    <a:srgbClr val="22373A"/>
                  </a:solidFill>
                </a:uFill>
                <a:latin typeface="Verdana"/>
                <a:cs typeface="Verdana"/>
              </a:rPr>
              <a:t>µ</a:t>
            </a:r>
            <a:r>
              <a:rPr sz="700" u="sng" spc="60" dirty="0">
                <a:solidFill>
                  <a:srgbClr val="22373A"/>
                </a:solidFill>
                <a:uFill>
                  <a:solidFill>
                    <a:srgbClr val="22373A"/>
                  </a:solidFill>
                </a:uFill>
                <a:latin typeface="LM Sans 8"/>
                <a:cs typeface="LM Sans 8"/>
              </a:rPr>
              <a:t>)</a:t>
            </a:r>
            <a:endParaRPr sz="700">
              <a:latin typeface="LM Sans 8"/>
              <a:cs typeface="LM Sans 8"/>
            </a:endParaRPr>
          </a:p>
        </p:txBody>
      </p:sp>
      <p:sp>
        <p:nvSpPr>
          <p:cNvPr id="19" name="object 19"/>
          <p:cNvSpPr txBox="1"/>
          <p:nvPr/>
        </p:nvSpPr>
        <p:spPr>
          <a:xfrm>
            <a:off x="4732401" y="909093"/>
            <a:ext cx="206375" cy="132080"/>
          </a:xfrm>
          <a:prstGeom prst="rect">
            <a:avLst/>
          </a:prstGeom>
        </p:spPr>
        <p:txBody>
          <a:bodyPr vert="horz" wrap="square" lIns="0" tIns="12065" rIns="0" bIns="0" rtlCol="0">
            <a:spAutoFit/>
          </a:bodyPr>
          <a:lstStyle/>
          <a:p>
            <a:pPr marL="25400">
              <a:lnSpc>
                <a:spcPct val="100000"/>
              </a:lnSpc>
              <a:spcBef>
                <a:spcPts val="95"/>
              </a:spcBef>
            </a:pPr>
            <a:r>
              <a:rPr sz="700" spc="10" dirty="0">
                <a:solidFill>
                  <a:srgbClr val="22373A"/>
                </a:solidFill>
                <a:latin typeface="LM Sans 8"/>
                <a:cs typeface="LM Sans 8"/>
              </a:rPr>
              <a:t>2</a:t>
            </a:r>
            <a:r>
              <a:rPr sz="700" i="1" spc="10" dirty="0">
                <a:solidFill>
                  <a:srgbClr val="22373A"/>
                </a:solidFill>
                <a:latin typeface="Verdana"/>
                <a:cs typeface="Verdana"/>
              </a:rPr>
              <a:t>σ</a:t>
            </a:r>
            <a:r>
              <a:rPr sz="750" spc="15" baseline="22222" dirty="0">
                <a:solidFill>
                  <a:srgbClr val="22373A"/>
                </a:solidFill>
                <a:latin typeface="LM Sans 8"/>
                <a:cs typeface="LM Sans 8"/>
              </a:rPr>
              <a:t>2</a:t>
            </a:r>
            <a:endParaRPr sz="750" baseline="22222">
              <a:latin typeface="LM Sans 8"/>
              <a:cs typeface="LM Sans 8"/>
            </a:endParaRPr>
          </a:p>
        </p:txBody>
      </p:sp>
      <p:sp>
        <p:nvSpPr>
          <p:cNvPr id="20" name="object 20"/>
          <p:cNvSpPr txBox="1"/>
          <p:nvPr/>
        </p:nvSpPr>
        <p:spPr>
          <a:xfrm>
            <a:off x="4999977" y="827511"/>
            <a:ext cx="62230" cy="177800"/>
          </a:xfrm>
          <a:prstGeom prst="rect">
            <a:avLst/>
          </a:prstGeom>
        </p:spPr>
        <p:txBody>
          <a:bodyPr vert="horz" wrap="square" lIns="0" tIns="12065" rIns="0" bIns="0" rtlCol="0">
            <a:spAutoFit/>
          </a:bodyPr>
          <a:lstStyle/>
          <a:p>
            <a:pPr>
              <a:lnSpc>
                <a:spcPct val="100000"/>
              </a:lnSpc>
              <a:spcBef>
                <a:spcPts val="95"/>
              </a:spcBef>
            </a:pPr>
            <a:r>
              <a:rPr sz="1000" spc="-5" dirty="0">
                <a:solidFill>
                  <a:srgbClr val="22373A"/>
                </a:solidFill>
                <a:latin typeface="LM Sans 10"/>
                <a:cs typeface="LM Sans 10"/>
              </a:rPr>
              <a:t>)</a:t>
            </a:r>
            <a:endParaRPr sz="1000">
              <a:latin typeface="LM Sans 10"/>
              <a:cs typeface="LM Sans 10"/>
            </a:endParaRPr>
          </a:p>
        </p:txBody>
      </p:sp>
      <p:sp>
        <p:nvSpPr>
          <p:cNvPr id="21" name="object 21"/>
          <p:cNvSpPr/>
          <p:nvPr/>
        </p:nvSpPr>
        <p:spPr>
          <a:xfrm>
            <a:off x="640816" y="1816011"/>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22" name="object 22"/>
          <p:cNvSpPr/>
          <p:nvPr/>
        </p:nvSpPr>
        <p:spPr>
          <a:xfrm>
            <a:off x="4523460" y="1816011"/>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23" name="object 23"/>
          <p:cNvSpPr txBox="1"/>
          <p:nvPr/>
        </p:nvSpPr>
        <p:spPr>
          <a:xfrm>
            <a:off x="296494" y="1403494"/>
            <a:ext cx="5163185" cy="1139825"/>
          </a:xfrm>
          <a:prstGeom prst="rect">
            <a:avLst/>
          </a:prstGeom>
        </p:spPr>
        <p:txBody>
          <a:bodyPr vert="horz" wrap="square" lIns="0" tIns="12065" rIns="0" bIns="0" rtlCol="0">
            <a:spAutoFit/>
          </a:bodyPr>
          <a:lstStyle/>
          <a:p>
            <a:pPr marL="63500">
              <a:lnSpc>
                <a:spcPct val="100000"/>
              </a:lnSpc>
              <a:spcBef>
                <a:spcPts val="95"/>
              </a:spcBef>
            </a:pPr>
            <a:r>
              <a:rPr sz="1000" b="1" spc="-10" dirty="0">
                <a:solidFill>
                  <a:srgbClr val="22373A"/>
                </a:solidFill>
                <a:latin typeface="LM Sans 10"/>
                <a:cs typeface="LM Sans 10"/>
              </a:rPr>
              <a:t>Conditional probability</a:t>
            </a:r>
            <a:r>
              <a:rPr sz="1000" b="1" spc="-5" dirty="0">
                <a:solidFill>
                  <a:srgbClr val="22373A"/>
                </a:solidFill>
                <a:latin typeface="LM Sans 10"/>
                <a:cs typeface="LM Sans 10"/>
              </a:rPr>
              <a:t> distribution:</a:t>
            </a:r>
            <a:endParaRPr sz="1000">
              <a:latin typeface="LM Sans 10"/>
              <a:cs typeface="LM Sans 10"/>
            </a:endParaRPr>
          </a:p>
          <a:p>
            <a:pPr marL="63500" marR="55880" indent="3810">
              <a:lnSpc>
                <a:spcPct val="181000"/>
              </a:lnSpc>
            </a:pP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a:t>
            </a:r>
            <a:r>
              <a:rPr sz="1000" i="1" spc="114" dirty="0">
                <a:solidFill>
                  <a:srgbClr val="22373A"/>
                </a:solidFill>
                <a:latin typeface="LM Sans 10"/>
                <a:cs typeface="LM Sans 10"/>
              </a:rPr>
              <a:t> </a:t>
            </a:r>
            <a:r>
              <a:rPr sz="1000" i="1" spc="-5" dirty="0">
                <a:solidFill>
                  <a:srgbClr val="22373A"/>
                </a:solidFill>
                <a:latin typeface="LM Sans 10"/>
                <a:cs typeface="LM Sans 10"/>
              </a:rPr>
              <a:t>amount</a:t>
            </a:r>
            <a:r>
              <a:rPr sz="1000" i="1" spc="-95" dirty="0">
                <a:solidFill>
                  <a:srgbClr val="22373A"/>
                </a:solidFill>
                <a:latin typeface="LM Sans 10"/>
                <a:cs typeface="LM Sans 10"/>
              </a:rPr>
              <a:t> </a:t>
            </a:r>
            <a:r>
              <a:rPr sz="1000" i="1" spc="-65" dirty="0">
                <a:solidFill>
                  <a:srgbClr val="22373A"/>
                </a:solidFill>
                <a:latin typeface="DejaVu Sans"/>
                <a:cs typeface="DejaVu Sans"/>
              </a:rPr>
              <a:t>|</a:t>
            </a:r>
            <a:r>
              <a:rPr sz="1000" i="1" spc="-155" dirty="0">
                <a:solidFill>
                  <a:srgbClr val="22373A"/>
                </a:solidFill>
                <a:latin typeface="DejaVu Sans"/>
                <a:cs typeface="DejaVu Sans"/>
              </a:rPr>
              <a:t> </a:t>
            </a:r>
            <a:r>
              <a:rPr sz="1000" i="1" spc="-20" dirty="0">
                <a:solidFill>
                  <a:srgbClr val="22373A"/>
                </a:solidFill>
                <a:latin typeface="LM Sans 10"/>
                <a:cs typeface="LM Sans 10"/>
              </a:rPr>
              <a:t>keyword</a:t>
            </a:r>
            <a:r>
              <a:rPr sz="1000" i="1" spc="45" dirty="0">
                <a:solidFill>
                  <a:srgbClr val="22373A"/>
                </a:solidFill>
                <a:latin typeface="LM Sans 10"/>
                <a:cs typeface="LM Sans 10"/>
              </a:rPr>
              <a:t> </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spc="-15" dirty="0">
                <a:solidFill>
                  <a:srgbClr val="22373A"/>
                </a:solidFill>
                <a:latin typeface="Latin Modern Math"/>
                <a:cs typeface="Latin Modern Math"/>
              </a:rPr>
              <a:t>”Wapuzange”</a:t>
            </a:r>
            <a:r>
              <a:rPr sz="1000" i="1" spc="-15" dirty="0">
                <a:solidFill>
                  <a:srgbClr val="22373A"/>
                </a:solidFill>
                <a:latin typeface="Verdana"/>
                <a:cs typeface="Verdana"/>
              </a:rPr>
              <a:t>,</a:t>
            </a:r>
            <a:r>
              <a:rPr sz="1000" i="1" spc="-180" dirty="0">
                <a:solidFill>
                  <a:srgbClr val="22373A"/>
                </a:solidFill>
                <a:latin typeface="Verdana"/>
                <a:cs typeface="Verdana"/>
              </a:rPr>
              <a:t> </a:t>
            </a:r>
            <a:r>
              <a:rPr sz="1000" i="1" spc="-5" dirty="0">
                <a:solidFill>
                  <a:srgbClr val="22373A"/>
                </a:solidFill>
                <a:latin typeface="LM Sans 10"/>
                <a:cs typeface="LM Sans 10"/>
              </a:rPr>
              <a:t>manufacturer</a:t>
            </a:r>
            <a:r>
              <a:rPr sz="1000" i="1" spc="60" dirty="0">
                <a:solidFill>
                  <a:srgbClr val="22373A"/>
                </a:solidFill>
                <a:latin typeface="LM Sans 10"/>
                <a:cs typeface="LM Sans 10"/>
              </a:rPr>
              <a:t> </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spc="5" dirty="0">
                <a:solidFill>
                  <a:srgbClr val="22373A"/>
                </a:solidFill>
                <a:latin typeface="Latin Modern Math"/>
                <a:cs typeface="Latin Modern Math"/>
              </a:rPr>
              <a:t>”Knipex”</a:t>
            </a:r>
            <a:r>
              <a:rPr sz="1000" spc="5" dirty="0">
                <a:solidFill>
                  <a:srgbClr val="22373A"/>
                </a:solidFill>
                <a:latin typeface="LM Sans 10"/>
                <a:cs typeface="LM Sans 10"/>
              </a:rPr>
              <a:t>)</a:t>
            </a:r>
            <a:r>
              <a:rPr sz="1000" spc="-50" dirty="0">
                <a:solidFill>
                  <a:srgbClr val="22373A"/>
                </a:solidFill>
                <a:latin typeface="LM Sans 10"/>
                <a:cs typeface="LM Sans 10"/>
              </a:rPr>
              <a:t> </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i="1" spc="65" dirty="0">
                <a:solidFill>
                  <a:srgbClr val="22373A"/>
                </a:solidFill>
                <a:latin typeface="DejaVu Sans"/>
                <a:cs typeface="DejaVu Sans"/>
              </a:rPr>
              <a:t>N</a:t>
            </a:r>
            <a:r>
              <a:rPr sz="1000" i="1" spc="-170" dirty="0">
                <a:solidFill>
                  <a:srgbClr val="22373A"/>
                </a:solidFill>
                <a:latin typeface="DejaVu Sans"/>
                <a:cs typeface="DejaVu Sans"/>
              </a:rPr>
              <a:t> </a:t>
            </a:r>
            <a:r>
              <a:rPr sz="1000" spc="-5" dirty="0">
                <a:solidFill>
                  <a:srgbClr val="22373A"/>
                </a:solidFill>
                <a:latin typeface="LM Sans 10"/>
                <a:cs typeface="LM Sans 10"/>
              </a:rPr>
              <a:t>(</a:t>
            </a:r>
            <a:r>
              <a:rPr sz="1000" i="1" spc="-5" dirty="0">
                <a:solidFill>
                  <a:srgbClr val="22373A"/>
                </a:solidFill>
                <a:latin typeface="LM Sans 10"/>
                <a:cs typeface="LM Sans 10"/>
              </a:rPr>
              <a:t>ek</a:t>
            </a:r>
            <a:r>
              <a:rPr sz="1000" i="1" spc="114" dirty="0">
                <a:solidFill>
                  <a:srgbClr val="22373A"/>
                </a:solidFill>
                <a:latin typeface="LM Sans 10"/>
                <a:cs typeface="LM Sans 10"/>
              </a:rPr>
              <a:t> </a:t>
            </a:r>
            <a:r>
              <a:rPr sz="1000" i="1" spc="-5" dirty="0">
                <a:solidFill>
                  <a:srgbClr val="22373A"/>
                </a:solidFill>
                <a:latin typeface="LM Sans 10"/>
                <a:cs typeface="LM Sans 10"/>
              </a:rPr>
              <a:t>amount</a:t>
            </a:r>
            <a:r>
              <a:rPr sz="1000" i="1" spc="-95" dirty="0">
                <a:solidFill>
                  <a:srgbClr val="22373A"/>
                </a:solidFill>
                <a:latin typeface="LM Sans 10"/>
                <a:cs typeface="LM Sans 10"/>
              </a:rPr>
              <a:t> </a:t>
            </a:r>
            <a:r>
              <a:rPr sz="1000" i="1" spc="-65" dirty="0">
                <a:solidFill>
                  <a:srgbClr val="22373A"/>
                </a:solidFill>
                <a:latin typeface="DejaVu Sans"/>
                <a:cs typeface="DejaVu Sans"/>
              </a:rPr>
              <a:t>|</a:t>
            </a:r>
            <a:r>
              <a:rPr sz="1000" i="1" spc="-155" dirty="0">
                <a:solidFill>
                  <a:srgbClr val="22373A"/>
                </a:solidFill>
                <a:latin typeface="DejaVu Sans"/>
                <a:cs typeface="DejaVu Sans"/>
              </a:rPr>
              <a:t> </a:t>
            </a:r>
            <a:r>
              <a:rPr sz="1000" i="1" spc="-65" dirty="0">
                <a:solidFill>
                  <a:srgbClr val="22373A"/>
                </a:solidFill>
                <a:latin typeface="Verdana"/>
                <a:cs typeface="Verdana"/>
              </a:rPr>
              <a:t>µ,</a:t>
            </a:r>
            <a:r>
              <a:rPr sz="1000" i="1" spc="-180" dirty="0">
                <a:solidFill>
                  <a:srgbClr val="22373A"/>
                </a:solidFill>
                <a:latin typeface="Verdana"/>
                <a:cs typeface="Verdana"/>
              </a:rPr>
              <a:t> </a:t>
            </a:r>
            <a:r>
              <a:rPr sz="1000" i="1" dirty="0">
                <a:solidFill>
                  <a:srgbClr val="22373A"/>
                </a:solidFill>
                <a:latin typeface="Verdana"/>
                <a:cs typeface="Verdana"/>
              </a:rPr>
              <a:t>σ</a:t>
            </a:r>
            <a:r>
              <a:rPr sz="1050" baseline="27777" dirty="0">
                <a:solidFill>
                  <a:srgbClr val="22373A"/>
                </a:solidFill>
                <a:latin typeface="LM Sans 8"/>
                <a:cs typeface="LM Sans 8"/>
              </a:rPr>
              <a:t>2</a:t>
            </a:r>
            <a:r>
              <a:rPr sz="1000" dirty="0">
                <a:solidFill>
                  <a:srgbClr val="22373A"/>
                </a:solidFill>
                <a:latin typeface="LM Sans 10"/>
                <a:cs typeface="LM Sans 10"/>
              </a:rPr>
              <a:t>),  </a:t>
            </a:r>
            <a:r>
              <a:rPr sz="1000" spc="-5" dirty="0">
                <a:solidFill>
                  <a:srgbClr val="22373A"/>
                </a:solidFill>
                <a:latin typeface="LM Sans 10"/>
                <a:cs typeface="LM Sans 10"/>
              </a:rPr>
              <a:t>where</a:t>
            </a:r>
            <a:endParaRPr sz="1000">
              <a:latin typeface="LM Sans 10"/>
              <a:cs typeface="LM Sans 10"/>
            </a:endParaRPr>
          </a:p>
          <a:p>
            <a:pPr marL="1054100">
              <a:lnSpc>
                <a:spcPct val="100000"/>
              </a:lnSpc>
              <a:spcBef>
                <a:spcPts val="660"/>
              </a:spcBef>
              <a:tabLst>
                <a:tab pos="1336040" algn="l"/>
                <a:tab pos="1593215" algn="l"/>
              </a:tabLst>
            </a:pPr>
            <a:r>
              <a:rPr sz="1000" i="1" spc="-45" dirty="0">
                <a:solidFill>
                  <a:srgbClr val="22373A"/>
                </a:solidFill>
                <a:latin typeface="Verdana"/>
                <a:cs typeface="Verdana"/>
              </a:rPr>
              <a:t>µ	</a:t>
            </a:r>
            <a:r>
              <a:rPr sz="1000" spc="-5" dirty="0">
                <a:solidFill>
                  <a:srgbClr val="22373A"/>
                </a:solidFill>
                <a:latin typeface="LM Sans 10"/>
                <a:cs typeface="LM Sans 10"/>
              </a:rPr>
              <a:t>...	Mean </a:t>
            </a:r>
            <a:r>
              <a:rPr sz="1000" spc="-10" dirty="0">
                <a:solidFill>
                  <a:srgbClr val="22373A"/>
                </a:solidFill>
                <a:latin typeface="LM Sans 10"/>
                <a:cs typeface="LM Sans 10"/>
              </a:rPr>
              <a:t>price </a:t>
            </a:r>
            <a:r>
              <a:rPr sz="1000" spc="-5" dirty="0">
                <a:solidFill>
                  <a:srgbClr val="22373A"/>
                </a:solidFill>
                <a:latin typeface="LM Sans 10"/>
                <a:cs typeface="LM Sans 10"/>
              </a:rPr>
              <a:t>of </a:t>
            </a:r>
            <a:r>
              <a:rPr sz="1000" spc="25" dirty="0">
                <a:solidFill>
                  <a:srgbClr val="22373A"/>
                </a:solidFill>
                <a:latin typeface="LM Sans 10"/>
                <a:cs typeface="LM Sans 10"/>
              </a:rPr>
              <a:t>“ </a:t>
            </a:r>
            <a:r>
              <a:rPr sz="1000" dirty="0">
                <a:solidFill>
                  <a:srgbClr val="22373A"/>
                </a:solidFill>
                <a:latin typeface="LM Sans 10"/>
                <a:cs typeface="LM Sans 10"/>
              </a:rPr>
              <a:t>Knipex </a:t>
            </a:r>
            <a:r>
              <a:rPr sz="1000" spc="-5" dirty="0">
                <a:solidFill>
                  <a:srgbClr val="22373A"/>
                </a:solidFill>
                <a:latin typeface="LM Sans 10"/>
                <a:cs typeface="LM Sans 10"/>
              </a:rPr>
              <a:t>Wapuzange”</a:t>
            </a:r>
            <a:r>
              <a:rPr sz="1000" spc="-30" dirty="0">
                <a:solidFill>
                  <a:srgbClr val="22373A"/>
                </a:solidFill>
                <a:latin typeface="LM Sans 10"/>
                <a:cs typeface="LM Sans 10"/>
              </a:rPr>
              <a:t> </a:t>
            </a:r>
            <a:r>
              <a:rPr sz="1000" spc="-10" dirty="0">
                <a:solidFill>
                  <a:srgbClr val="22373A"/>
                </a:solidFill>
                <a:latin typeface="LM Sans 10"/>
                <a:cs typeface="LM Sans 10"/>
              </a:rPr>
              <a:t>articles</a:t>
            </a:r>
            <a:endParaRPr sz="1000">
              <a:latin typeface="LM Sans 10"/>
              <a:cs typeface="LM Sans 10"/>
            </a:endParaRPr>
          </a:p>
          <a:p>
            <a:pPr marL="1054100">
              <a:lnSpc>
                <a:spcPct val="100000"/>
              </a:lnSpc>
              <a:spcBef>
                <a:spcPts val="175"/>
              </a:spcBef>
              <a:tabLst>
                <a:tab pos="1336040" algn="l"/>
                <a:tab pos="1593215" algn="l"/>
              </a:tabLst>
            </a:pPr>
            <a:r>
              <a:rPr sz="1000" i="1" spc="-15" dirty="0">
                <a:solidFill>
                  <a:srgbClr val="22373A"/>
                </a:solidFill>
                <a:latin typeface="Verdana"/>
                <a:cs typeface="Verdana"/>
              </a:rPr>
              <a:t>σ</a:t>
            </a:r>
            <a:r>
              <a:rPr sz="1050" spc="-22" baseline="27777" dirty="0">
                <a:solidFill>
                  <a:srgbClr val="22373A"/>
                </a:solidFill>
                <a:latin typeface="LM Sans 8"/>
                <a:cs typeface="LM Sans 8"/>
              </a:rPr>
              <a:t>2	</a:t>
            </a:r>
            <a:r>
              <a:rPr sz="1000" spc="-5" dirty="0">
                <a:solidFill>
                  <a:srgbClr val="22373A"/>
                </a:solidFill>
                <a:latin typeface="LM Sans 10"/>
                <a:cs typeface="LM Sans 10"/>
              </a:rPr>
              <a:t>...	Price </a:t>
            </a:r>
            <a:r>
              <a:rPr sz="1000" spc="-10" dirty="0">
                <a:solidFill>
                  <a:srgbClr val="22373A"/>
                </a:solidFill>
                <a:latin typeface="LM Sans 10"/>
                <a:cs typeface="LM Sans 10"/>
              </a:rPr>
              <a:t>variance </a:t>
            </a:r>
            <a:r>
              <a:rPr sz="1000" spc="-5" dirty="0">
                <a:solidFill>
                  <a:srgbClr val="22373A"/>
                </a:solidFill>
                <a:latin typeface="LM Sans 10"/>
                <a:cs typeface="LM Sans 10"/>
              </a:rPr>
              <a:t>of </a:t>
            </a:r>
            <a:r>
              <a:rPr sz="1000" spc="25" dirty="0">
                <a:solidFill>
                  <a:srgbClr val="22373A"/>
                </a:solidFill>
                <a:latin typeface="LM Sans 10"/>
                <a:cs typeface="LM Sans 10"/>
              </a:rPr>
              <a:t>“ </a:t>
            </a:r>
            <a:r>
              <a:rPr sz="1000" dirty="0">
                <a:solidFill>
                  <a:srgbClr val="22373A"/>
                </a:solidFill>
                <a:latin typeface="LM Sans 10"/>
                <a:cs typeface="LM Sans 10"/>
              </a:rPr>
              <a:t>Knipex </a:t>
            </a:r>
            <a:r>
              <a:rPr sz="1000" spc="-5" dirty="0">
                <a:solidFill>
                  <a:srgbClr val="22373A"/>
                </a:solidFill>
                <a:latin typeface="LM Sans 10"/>
                <a:cs typeface="LM Sans 10"/>
              </a:rPr>
              <a:t>Wapuzange”</a:t>
            </a:r>
            <a:r>
              <a:rPr sz="1000" spc="-25" dirty="0">
                <a:solidFill>
                  <a:srgbClr val="22373A"/>
                </a:solidFill>
                <a:latin typeface="LM Sans 10"/>
                <a:cs typeface="LM Sans 10"/>
              </a:rPr>
              <a:t> </a:t>
            </a:r>
            <a:r>
              <a:rPr sz="1000" spc="-10" dirty="0">
                <a:solidFill>
                  <a:srgbClr val="22373A"/>
                </a:solidFill>
                <a:latin typeface="LM Sans 10"/>
                <a:cs typeface="LM Sans 10"/>
              </a:rPr>
              <a:t>articles</a:t>
            </a:r>
            <a:endParaRPr sz="1000">
              <a:latin typeface="LM Sans 10"/>
              <a:cs typeface="LM Sans 10"/>
            </a:endParaRPr>
          </a:p>
        </p:txBody>
      </p:sp>
      <p:sp>
        <p:nvSpPr>
          <p:cNvPr id="24" name="object 24"/>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5" action="ppaction://hlinksldjump"/>
              </a:rPr>
              <a:t>Probabilistic Database</a:t>
            </a:r>
            <a:r>
              <a:rPr sz="700" spc="-25" dirty="0">
                <a:solidFill>
                  <a:srgbClr val="909B9D"/>
                </a:solidFill>
                <a:latin typeface="LM Sans 8"/>
                <a:cs typeface="LM Sans 8"/>
                <a:hlinkClick r:id="rId5" action="ppaction://hlinksldjump"/>
              </a:rPr>
              <a:t> </a:t>
            </a:r>
            <a:r>
              <a:rPr sz="700" dirty="0">
                <a:solidFill>
                  <a:srgbClr val="909B9D"/>
                </a:solidFill>
                <a:latin typeface="LM Sans 8"/>
                <a:cs typeface="LM Sans 8"/>
                <a:hlinkClick r:id="rId5" action="ppaction://hlinksldjump"/>
              </a:rPr>
              <a:t>Modeling</a:t>
            </a:r>
            <a:r>
              <a:rPr sz="700" dirty="0">
                <a:solidFill>
                  <a:srgbClr val="909B9D"/>
                </a:solidFill>
                <a:latin typeface="LM Sans 8"/>
                <a:cs typeface="LM Sans 8"/>
              </a:rPr>
              <a:t>7/26</a:t>
            </a:r>
            <a:endParaRPr sz="700">
              <a:latin typeface="LM Sans 8"/>
              <a:cs typeface="LM Sans 8"/>
            </a:endParaRPr>
          </a:p>
        </p:txBody>
      </p:sp>
    </p:spTree>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2313305" cy="207645"/>
          </a:xfrm>
          <a:prstGeom prst="rect">
            <a:avLst/>
          </a:prstGeom>
        </p:spPr>
        <p:txBody>
          <a:bodyPr vert="horz" wrap="square" lIns="0" tIns="12065" rIns="0" bIns="0" rtlCol="0">
            <a:spAutoFit/>
          </a:bodyPr>
          <a:lstStyle/>
          <a:p>
            <a:pPr marL="12700">
              <a:lnSpc>
                <a:spcPct val="100000"/>
              </a:lnSpc>
              <a:spcBef>
                <a:spcPts val="95"/>
              </a:spcBef>
            </a:pPr>
            <a:r>
              <a:rPr spc="-10" dirty="0"/>
              <a:t>Conditional </a:t>
            </a:r>
            <a:r>
              <a:rPr spc="-5" dirty="0"/>
              <a:t>Discrete</a:t>
            </a:r>
            <a:r>
              <a:rPr spc="-15" dirty="0"/>
              <a:t> </a:t>
            </a:r>
            <a:r>
              <a:rPr spc="-5" dirty="0"/>
              <a:t>Distribution</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772920" cy="5080"/>
            </a:xfrm>
            <a:custGeom>
              <a:avLst/>
              <a:gdLst/>
              <a:ahLst/>
              <a:cxnLst/>
              <a:rect l="l" t="t" r="r" b="b"/>
              <a:pathLst>
                <a:path w="1772920" h="5079">
                  <a:moveTo>
                    <a:pt x="0" y="5060"/>
                  </a:moveTo>
                  <a:lnTo>
                    <a:pt x="0" y="0"/>
                  </a:lnTo>
                  <a:lnTo>
                    <a:pt x="1772335" y="0"/>
                  </a:lnTo>
                  <a:lnTo>
                    <a:pt x="1772335"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47294" y="496930"/>
            <a:ext cx="3053080" cy="453390"/>
          </a:xfrm>
          <a:prstGeom prst="rect">
            <a:avLst/>
          </a:prstGeom>
        </p:spPr>
        <p:txBody>
          <a:bodyPr vert="horz" wrap="square" lIns="0" tIns="12065" rIns="0" bIns="0" rtlCol="0">
            <a:spAutoFit/>
          </a:bodyPr>
          <a:lstStyle/>
          <a:p>
            <a:pPr marL="12700">
              <a:lnSpc>
                <a:spcPct val="100000"/>
              </a:lnSpc>
              <a:spcBef>
                <a:spcPts val="95"/>
              </a:spcBef>
            </a:pPr>
            <a:r>
              <a:rPr sz="1000" b="1" spc="-5" dirty="0">
                <a:solidFill>
                  <a:srgbClr val="22373A"/>
                </a:solidFill>
                <a:latin typeface="LM Sans 10"/>
                <a:cs typeface="LM Sans 10"/>
              </a:rPr>
              <a:t>Domain</a:t>
            </a:r>
            <a:r>
              <a:rPr sz="1000" b="1" spc="-10" dirty="0">
                <a:solidFill>
                  <a:srgbClr val="22373A"/>
                </a:solidFill>
                <a:latin typeface="LM Sans 10"/>
                <a:cs typeface="LM Sans 10"/>
              </a:rPr>
              <a:t> knowledge</a:t>
            </a:r>
            <a:r>
              <a:rPr sz="1000" spc="-10" dirty="0">
                <a:solidFill>
                  <a:srgbClr val="22373A"/>
                </a:solidFill>
                <a:latin typeface="LM Sans 10"/>
                <a:cs typeface="LM Sans 10"/>
              </a:rPr>
              <a:t>:</a:t>
            </a:r>
            <a:endParaRPr sz="1000">
              <a:latin typeface="LM Sans 10"/>
              <a:cs typeface="LM Sans 10"/>
            </a:endParaRPr>
          </a:p>
          <a:p>
            <a:pPr>
              <a:lnSpc>
                <a:spcPct val="100000"/>
              </a:lnSpc>
              <a:spcBef>
                <a:spcPts val="20"/>
              </a:spcBef>
            </a:pPr>
            <a:endParaRPr sz="650">
              <a:latin typeface="LM Sans 10"/>
              <a:cs typeface="LM Sans 10"/>
            </a:endParaRPr>
          </a:p>
          <a:p>
            <a:pPr marL="265430" indent="-127000">
              <a:lnSpc>
                <a:spcPct val="100000"/>
              </a:lnSpc>
              <a:buFont typeface="Arial"/>
              <a:buChar char="•"/>
              <a:tabLst>
                <a:tab pos="266065" algn="l"/>
              </a:tabLst>
            </a:pPr>
            <a:r>
              <a:rPr sz="1000" spc="-5" dirty="0">
                <a:solidFill>
                  <a:srgbClr val="22373A"/>
                </a:solidFill>
                <a:latin typeface="LM Sans 10"/>
                <a:cs typeface="LM Sans 10"/>
              </a:rPr>
              <a:t>“Difference manufacturers </a:t>
            </a:r>
            <a:r>
              <a:rPr sz="1000" spc="-15" dirty="0">
                <a:solidFill>
                  <a:srgbClr val="22373A"/>
                </a:solidFill>
                <a:latin typeface="LM Sans 10"/>
                <a:cs typeface="LM Sans 10"/>
              </a:rPr>
              <a:t>make </a:t>
            </a:r>
            <a:r>
              <a:rPr sz="1000" spc="-10" dirty="0">
                <a:solidFill>
                  <a:srgbClr val="22373A"/>
                </a:solidFill>
                <a:latin typeface="LM Sans 10"/>
                <a:cs typeface="LM Sans 10"/>
              </a:rPr>
              <a:t>different</a:t>
            </a:r>
            <a:r>
              <a:rPr sz="1000" spc="40" dirty="0">
                <a:solidFill>
                  <a:srgbClr val="22373A"/>
                </a:solidFill>
                <a:latin typeface="LM Sans 10"/>
                <a:cs typeface="LM Sans 10"/>
              </a:rPr>
              <a:t> </a:t>
            </a:r>
            <a:r>
              <a:rPr sz="1000" dirty="0">
                <a:solidFill>
                  <a:srgbClr val="22373A"/>
                </a:solidFill>
                <a:latin typeface="LM Sans 10"/>
                <a:cs typeface="LM Sans 10"/>
              </a:rPr>
              <a:t>products.”</a:t>
            </a:r>
            <a:endParaRPr sz="1000">
              <a:latin typeface="LM Sans 10"/>
              <a:cs typeface="LM Sans 10"/>
            </a:endParaRPr>
          </a:p>
        </p:txBody>
      </p:sp>
      <p:sp>
        <p:nvSpPr>
          <p:cNvPr id="10" name="object 10"/>
          <p:cNvSpPr/>
          <p:nvPr/>
        </p:nvSpPr>
        <p:spPr>
          <a:xfrm>
            <a:off x="408012" y="1238393"/>
            <a:ext cx="2519897" cy="1621785"/>
          </a:xfrm>
          <a:prstGeom prst="rect">
            <a:avLst/>
          </a:prstGeom>
          <a:blipFill>
            <a:blip r:embed="rId5" cstate="print"/>
            <a:stretch>
              <a:fillRect/>
            </a:stretch>
          </a:blipFill>
        </p:spPr>
        <p:txBody>
          <a:bodyPr wrap="square" lIns="0" tIns="0" rIns="0" bIns="0" rtlCol="0"/>
          <a:lstStyle/>
          <a:p>
            <a:endParaRPr/>
          </a:p>
        </p:txBody>
      </p:sp>
      <p:sp>
        <p:nvSpPr>
          <p:cNvPr id="11" name="object 11"/>
          <p:cNvSpPr/>
          <p:nvPr/>
        </p:nvSpPr>
        <p:spPr>
          <a:xfrm>
            <a:off x="3336023" y="1213116"/>
            <a:ext cx="2016125" cy="182880"/>
          </a:xfrm>
          <a:custGeom>
            <a:avLst/>
            <a:gdLst/>
            <a:ahLst/>
            <a:cxnLst/>
            <a:rect l="l" t="t" r="r" b="b"/>
            <a:pathLst>
              <a:path w="2016125" h="182880">
                <a:moveTo>
                  <a:pt x="2015972" y="0"/>
                </a:moveTo>
                <a:lnTo>
                  <a:pt x="0" y="0"/>
                </a:lnTo>
                <a:lnTo>
                  <a:pt x="0" y="182753"/>
                </a:lnTo>
                <a:lnTo>
                  <a:pt x="2015972" y="182753"/>
                </a:lnTo>
                <a:lnTo>
                  <a:pt x="2015972" y="0"/>
                </a:lnTo>
                <a:close/>
              </a:path>
            </a:pathLst>
          </a:custGeom>
          <a:solidFill>
            <a:srgbClr val="CED2D3"/>
          </a:solidFill>
        </p:spPr>
        <p:txBody>
          <a:bodyPr wrap="square" lIns="0" tIns="0" rIns="0" bIns="0" rtlCol="0"/>
          <a:lstStyle/>
          <a:p>
            <a:endParaRPr/>
          </a:p>
        </p:txBody>
      </p:sp>
      <p:sp>
        <p:nvSpPr>
          <p:cNvPr id="12" name="object 12"/>
          <p:cNvSpPr txBox="1"/>
          <p:nvPr/>
        </p:nvSpPr>
        <p:spPr>
          <a:xfrm>
            <a:off x="3336023" y="1213116"/>
            <a:ext cx="2016125" cy="182880"/>
          </a:xfrm>
          <a:prstGeom prst="rect">
            <a:avLst/>
          </a:prstGeom>
          <a:solidFill>
            <a:srgbClr val="CED2D3"/>
          </a:solidFill>
        </p:spPr>
        <p:txBody>
          <a:bodyPr vert="horz" wrap="square" lIns="0" tIns="0" rIns="0" bIns="0" rtlCol="0">
            <a:spAutoFit/>
          </a:bodyPr>
          <a:lstStyle/>
          <a:p>
            <a:pPr marL="41910">
              <a:lnSpc>
                <a:spcPts val="1170"/>
              </a:lnSpc>
            </a:pPr>
            <a:r>
              <a:rPr sz="1000" b="1" spc="-10" dirty="0">
                <a:solidFill>
                  <a:srgbClr val="22373A"/>
                </a:solidFill>
                <a:latin typeface="LM Sans 10"/>
                <a:cs typeface="LM Sans 10"/>
              </a:rPr>
              <a:t>Categorical </a:t>
            </a:r>
            <a:r>
              <a:rPr sz="1000" b="1" spc="-5" dirty="0">
                <a:solidFill>
                  <a:srgbClr val="22373A"/>
                </a:solidFill>
                <a:latin typeface="LM Sans 10"/>
                <a:cs typeface="LM Sans 10"/>
              </a:rPr>
              <a:t>Distribution</a:t>
            </a:r>
            <a:endParaRPr sz="1000">
              <a:latin typeface="LM Sans 10"/>
              <a:cs typeface="LM Sans 10"/>
            </a:endParaRPr>
          </a:p>
        </p:txBody>
      </p:sp>
      <p:sp>
        <p:nvSpPr>
          <p:cNvPr id="13" name="object 13"/>
          <p:cNvSpPr/>
          <p:nvPr/>
        </p:nvSpPr>
        <p:spPr>
          <a:xfrm>
            <a:off x="3336023" y="1395869"/>
            <a:ext cx="2016125" cy="1000760"/>
          </a:xfrm>
          <a:custGeom>
            <a:avLst/>
            <a:gdLst/>
            <a:ahLst/>
            <a:cxnLst/>
            <a:rect l="l" t="t" r="r" b="b"/>
            <a:pathLst>
              <a:path w="2016125" h="1000760">
                <a:moveTo>
                  <a:pt x="2015972" y="0"/>
                </a:moveTo>
                <a:lnTo>
                  <a:pt x="0" y="0"/>
                </a:lnTo>
                <a:lnTo>
                  <a:pt x="0" y="1000391"/>
                </a:lnTo>
                <a:lnTo>
                  <a:pt x="2015972" y="1000391"/>
                </a:lnTo>
                <a:lnTo>
                  <a:pt x="2015972" y="0"/>
                </a:lnTo>
                <a:close/>
              </a:path>
            </a:pathLst>
          </a:custGeom>
          <a:solidFill>
            <a:srgbClr val="E4E6E6"/>
          </a:solidFill>
        </p:spPr>
        <p:txBody>
          <a:bodyPr wrap="square" lIns="0" tIns="0" rIns="0" bIns="0" rtlCol="0"/>
          <a:lstStyle/>
          <a:p>
            <a:endParaRPr/>
          </a:p>
        </p:txBody>
      </p:sp>
      <p:sp>
        <p:nvSpPr>
          <p:cNvPr id="14" name="object 14"/>
          <p:cNvSpPr txBox="1"/>
          <p:nvPr/>
        </p:nvSpPr>
        <p:spPr>
          <a:xfrm>
            <a:off x="3327400" y="1494934"/>
            <a:ext cx="1871345" cy="866140"/>
          </a:xfrm>
          <a:prstGeom prst="rect">
            <a:avLst/>
          </a:prstGeom>
        </p:spPr>
        <p:txBody>
          <a:bodyPr vert="horz" wrap="square" lIns="0" tIns="12065" rIns="0" bIns="0" rtlCol="0">
            <a:spAutoFit/>
          </a:bodyPr>
          <a:lstStyle/>
          <a:p>
            <a:pPr marL="225425">
              <a:lnSpc>
                <a:spcPct val="100000"/>
              </a:lnSpc>
              <a:spcBef>
                <a:spcPts val="95"/>
              </a:spcBef>
            </a:pPr>
            <a:r>
              <a:rPr sz="1000" i="1" spc="20" dirty="0">
                <a:solidFill>
                  <a:srgbClr val="22373A"/>
                </a:solidFill>
                <a:latin typeface="LM Sans 10"/>
                <a:cs typeface="LM Sans 10"/>
              </a:rPr>
              <a:t>P</a:t>
            </a:r>
            <a:r>
              <a:rPr sz="1000" spc="20" dirty="0">
                <a:solidFill>
                  <a:srgbClr val="22373A"/>
                </a:solidFill>
                <a:latin typeface="LM Sans 10"/>
                <a:cs typeface="LM Sans 10"/>
              </a:rPr>
              <a:t>(</a:t>
            </a:r>
            <a:r>
              <a:rPr sz="1000" i="1" spc="20" dirty="0">
                <a:solidFill>
                  <a:srgbClr val="22373A"/>
                </a:solidFill>
                <a:latin typeface="LM Sans 10"/>
                <a:cs typeface="LM Sans 10"/>
              </a:rPr>
              <a:t>X</a:t>
            </a:r>
            <a:r>
              <a:rPr sz="1000" i="1" spc="70" dirty="0">
                <a:solidFill>
                  <a:srgbClr val="22373A"/>
                </a:solidFill>
                <a:latin typeface="LM Sans 10"/>
                <a:cs typeface="LM Sans 10"/>
              </a:rPr>
              <a:t> </a:t>
            </a:r>
            <a:r>
              <a:rPr sz="1000" spc="-5" dirty="0">
                <a:solidFill>
                  <a:srgbClr val="22373A"/>
                </a:solidFill>
                <a:latin typeface="LM Sans 10"/>
                <a:cs typeface="LM Sans 10"/>
              </a:rPr>
              <a:t>=</a:t>
            </a:r>
            <a:r>
              <a:rPr sz="1000" spc="-65" dirty="0">
                <a:solidFill>
                  <a:srgbClr val="22373A"/>
                </a:solidFill>
                <a:latin typeface="LM Sans 10"/>
                <a:cs typeface="LM Sans 10"/>
              </a:rPr>
              <a:t> </a:t>
            </a:r>
            <a:r>
              <a:rPr sz="1000" i="1" spc="-5" dirty="0">
                <a:solidFill>
                  <a:srgbClr val="22373A"/>
                </a:solidFill>
                <a:latin typeface="LM Sans 10"/>
                <a:cs typeface="LM Sans 10"/>
              </a:rPr>
              <a:t>x</a:t>
            </a:r>
            <a:r>
              <a:rPr sz="1050" i="1" spc="-7" baseline="-11904" dirty="0">
                <a:solidFill>
                  <a:srgbClr val="22373A"/>
                </a:solidFill>
                <a:latin typeface="LM Sans 8"/>
                <a:cs typeface="LM Sans 8"/>
              </a:rPr>
              <a:t>i</a:t>
            </a:r>
            <a:r>
              <a:rPr sz="1050" i="1" spc="-195" baseline="-11904" dirty="0">
                <a:solidFill>
                  <a:srgbClr val="22373A"/>
                </a:solidFill>
                <a:latin typeface="LM Sans 8"/>
                <a:cs typeface="LM Sans 8"/>
              </a:rPr>
              <a:t> </a:t>
            </a:r>
            <a:r>
              <a:rPr sz="1000" spc="-5" dirty="0">
                <a:solidFill>
                  <a:srgbClr val="22373A"/>
                </a:solidFill>
                <a:latin typeface="LM Sans 10"/>
                <a:cs typeface="LM Sans 10"/>
              </a:rPr>
              <a:t>)</a:t>
            </a:r>
            <a:r>
              <a:rPr sz="1000" spc="-65"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i="1" spc="-5" dirty="0">
                <a:solidFill>
                  <a:srgbClr val="22373A"/>
                </a:solidFill>
                <a:latin typeface="LM Sans 10"/>
                <a:cs typeface="LM Sans 10"/>
              </a:rPr>
              <a:t>p</a:t>
            </a:r>
            <a:r>
              <a:rPr sz="1050" i="1" spc="-7" baseline="-11904" dirty="0">
                <a:solidFill>
                  <a:srgbClr val="22373A"/>
                </a:solidFill>
                <a:latin typeface="LM Sans 8"/>
                <a:cs typeface="LM Sans 8"/>
              </a:rPr>
              <a:t>i</a:t>
            </a:r>
            <a:r>
              <a:rPr sz="1050" i="1" spc="-202" baseline="-11904" dirty="0">
                <a:solidFill>
                  <a:srgbClr val="22373A"/>
                </a:solidFill>
                <a:latin typeface="LM Sans 8"/>
                <a:cs typeface="LM Sans 8"/>
              </a:rPr>
              <a:t> </a:t>
            </a:r>
            <a:r>
              <a:rPr sz="1000" spc="-5" dirty="0">
                <a:solidFill>
                  <a:srgbClr val="22373A"/>
                </a:solidFill>
                <a:latin typeface="LM Sans 10"/>
                <a:cs typeface="LM Sans 10"/>
              </a:rPr>
              <a:t>, </a:t>
            </a:r>
            <a:r>
              <a:rPr sz="1000" i="1" spc="-5" dirty="0">
                <a:solidFill>
                  <a:srgbClr val="22373A"/>
                </a:solidFill>
                <a:latin typeface="LM Sans 10"/>
                <a:cs typeface="LM Sans 10"/>
              </a:rPr>
              <a:t>i</a:t>
            </a:r>
            <a:r>
              <a:rPr sz="1000" i="1" spc="35" dirty="0">
                <a:solidFill>
                  <a:srgbClr val="22373A"/>
                </a:solidFill>
                <a:latin typeface="LM Sans 10"/>
                <a:cs typeface="LM Sans 10"/>
              </a:rPr>
              <a:t> </a:t>
            </a:r>
            <a:r>
              <a:rPr sz="1000" i="1" spc="-210" dirty="0">
                <a:solidFill>
                  <a:srgbClr val="22373A"/>
                </a:solidFill>
                <a:latin typeface="DejaVu Sans"/>
                <a:cs typeface="DejaVu Sans"/>
              </a:rPr>
              <a:t>∈</a:t>
            </a:r>
            <a:r>
              <a:rPr sz="1000" i="1" spc="-155" dirty="0">
                <a:solidFill>
                  <a:srgbClr val="22373A"/>
                </a:solidFill>
                <a:latin typeface="DejaVu Sans"/>
                <a:cs typeface="DejaVu Sans"/>
              </a:rPr>
              <a:t> </a:t>
            </a:r>
            <a:r>
              <a:rPr sz="1000" i="1" spc="-80" dirty="0">
                <a:solidFill>
                  <a:srgbClr val="22373A"/>
                </a:solidFill>
                <a:latin typeface="DejaVu Sans"/>
                <a:cs typeface="DejaVu Sans"/>
              </a:rPr>
              <a:t>{</a:t>
            </a:r>
            <a:r>
              <a:rPr sz="1000" spc="-80" dirty="0">
                <a:solidFill>
                  <a:srgbClr val="22373A"/>
                </a:solidFill>
                <a:latin typeface="LM Sans 10"/>
                <a:cs typeface="LM Sans 10"/>
              </a:rPr>
              <a:t>1</a:t>
            </a:r>
            <a:r>
              <a:rPr sz="1000" i="1" spc="-80" dirty="0">
                <a:solidFill>
                  <a:srgbClr val="22373A"/>
                </a:solidFill>
                <a:latin typeface="Verdana"/>
                <a:cs typeface="Verdana"/>
              </a:rPr>
              <a:t>,</a:t>
            </a:r>
            <a:r>
              <a:rPr sz="1000" i="1" spc="-190" dirty="0">
                <a:solidFill>
                  <a:srgbClr val="22373A"/>
                </a:solidFill>
                <a:latin typeface="Verdana"/>
                <a:cs typeface="Verdana"/>
              </a:rPr>
              <a:t> </a:t>
            </a:r>
            <a:r>
              <a:rPr sz="1000" i="1" spc="-90" dirty="0">
                <a:solidFill>
                  <a:srgbClr val="22373A"/>
                </a:solidFill>
                <a:latin typeface="Verdana"/>
                <a:cs typeface="Verdana"/>
              </a:rPr>
              <a:t>...,</a:t>
            </a:r>
            <a:r>
              <a:rPr sz="1000" i="1" spc="-190" dirty="0">
                <a:solidFill>
                  <a:srgbClr val="22373A"/>
                </a:solidFill>
                <a:latin typeface="Verdana"/>
                <a:cs typeface="Verdana"/>
              </a:rPr>
              <a:t> </a:t>
            </a:r>
            <a:r>
              <a:rPr sz="1000" i="1" spc="-35" dirty="0">
                <a:solidFill>
                  <a:srgbClr val="22373A"/>
                </a:solidFill>
                <a:latin typeface="LM Sans 10"/>
                <a:cs typeface="LM Sans 10"/>
              </a:rPr>
              <a:t>k</a:t>
            </a:r>
            <a:r>
              <a:rPr sz="1000" i="1" spc="-35" dirty="0">
                <a:solidFill>
                  <a:srgbClr val="22373A"/>
                </a:solidFill>
                <a:latin typeface="DejaVu Sans"/>
                <a:cs typeface="DejaVu Sans"/>
              </a:rPr>
              <a:t>}</a:t>
            </a:r>
            <a:endParaRPr sz="1000">
              <a:latin typeface="DejaVu Sans"/>
              <a:cs typeface="DejaVu Sans"/>
            </a:endParaRPr>
          </a:p>
          <a:p>
            <a:pPr marL="50800">
              <a:lnSpc>
                <a:spcPct val="100000"/>
              </a:lnSpc>
              <a:spcBef>
                <a:spcPts val="1470"/>
              </a:spcBef>
            </a:pPr>
            <a:r>
              <a:rPr sz="1000" i="1" spc="-5" dirty="0">
                <a:solidFill>
                  <a:srgbClr val="22373A"/>
                </a:solidFill>
                <a:latin typeface="LM Sans 10"/>
                <a:cs typeface="LM Sans 10"/>
              </a:rPr>
              <a:t>k </a:t>
            </a:r>
            <a:r>
              <a:rPr sz="1000" i="1" spc="-45" dirty="0">
                <a:solidFill>
                  <a:srgbClr val="22373A"/>
                </a:solidFill>
                <a:latin typeface="Verdana"/>
                <a:cs typeface="Verdana"/>
              </a:rPr>
              <a:t>&gt; </a:t>
            </a:r>
            <a:r>
              <a:rPr sz="1000" spc="-5" dirty="0">
                <a:solidFill>
                  <a:srgbClr val="22373A"/>
                </a:solidFill>
                <a:latin typeface="LM Sans 10"/>
                <a:cs typeface="LM Sans 10"/>
              </a:rPr>
              <a:t>0 </a:t>
            </a:r>
            <a:r>
              <a:rPr sz="1000" dirty="0">
                <a:solidFill>
                  <a:srgbClr val="22373A"/>
                </a:solidFill>
                <a:latin typeface="LM Sans 10"/>
                <a:cs typeface="LM Sans 10"/>
              </a:rPr>
              <a:t>number </a:t>
            </a:r>
            <a:r>
              <a:rPr sz="1000" spc="-5" dirty="0">
                <a:solidFill>
                  <a:srgbClr val="22373A"/>
                </a:solidFill>
                <a:latin typeface="LM Sans 10"/>
                <a:cs typeface="LM Sans 10"/>
              </a:rPr>
              <a:t>of</a:t>
            </a:r>
            <a:r>
              <a:rPr sz="1000" spc="-30" dirty="0">
                <a:solidFill>
                  <a:srgbClr val="22373A"/>
                </a:solidFill>
                <a:latin typeface="LM Sans 10"/>
                <a:cs typeface="LM Sans 10"/>
              </a:rPr>
              <a:t> </a:t>
            </a:r>
            <a:r>
              <a:rPr sz="1000" spc="-5" dirty="0">
                <a:solidFill>
                  <a:srgbClr val="22373A"/>
                </a:solidFill>
                <a:latin typeface="LM Sans 10"/>
                <a:cs typeface="LM Sans 10"/>
              </a:rPr>
              <a:t>events</a:t>
            </a:r>
            <a:endParaRPr sz="1000">
              <a:latin typeface="LM Sans 10"/>
              <a:cs typeface="LM Sans 10"/>
            </a:endParaRPr>
          </a:p>
          <a:p>
            <a:pPr marL="50800" marR="353060">
              <a:lnSpc>
                <a:spcPct val="114599"/>
              </a:lnSpc>
            </a:pPr>
            <a:r>
              <a:rPr sz="1000" i="1" spc="-15" dirty="0">
                <a:solidFill>
                  <a:srgbClr val="22373A"/>
                </a:solidFill>
                <a:latin typeface="LM Sans 10"/>
                <a:cs typeface="LM Sans 10"/>
              </a:rPr>
              <a:t>p</a:t>
            </a:r>
            <a:r>
              <a:rPr sz="1050" spc="-22" baseline="-11904" dirty="0">
                <a:solidFill>
                  <a:srgbClr val="22373A"/>
                </a:solidFill>
                <a:latin typeface="LM Sans 8"/>
                <a:cs typeface="LM Sans 8"/>
              </a:rPr>
              <a:t>1</a:t>
            </a:r>
            <a:r>
              <a:rPr sz="1000" i="1" spc="-15" dirty="0">
                <a:solidFill>
                  <a:srgbClr val="22373A"/>
                </a:solidFill>
                <a:latin typeface="Verdana"/>
                <a:cs typeface="Verdana"/>
              </a:rPr>
              <a:t>, </a:t>
            </a:r>
            <a:r>
              <a:rPr sz="1000" i="1" spc="-90" dirty="0">
                <a:solidFill>
                  <a:srgbClr val="22373A"/>
                </a:solidFill>
                <a:latin typeface="Verdana"/>
                <a:cs typeface="Verdana"/>
              </a:rPr>
              <a:t>..., </a:t>
            </a:r>
            <a:r>
              <a:rPr sz="1000" i="1" spc="-5" dirty="0">
                <a:solidFill>
                  <a:srgbClr val="22373A"/>
                </a:solidFill>
                <a:latin typeface="LM Sans 10"/>
                <a:cs typeface="LM Sans 10"/>
              </a:rPr>
              <a:t>p</a:t>
            </a:r>
            <a:r>
              <a:rPr sz="1050" i="1" spc="-7" baseline="-11904" dirty="0">
                <a:solidFill>
                  <a:srgbClr val="22373A"/>
                </a:solidFill>
                <a:latin typeface="LM Sans 8"/>
                <a:cs typeface="LM Sans 8"/>
              </a:rPr>
              <a:t>k </a:t>
            </a:r>
            <a:r>
              <a:rPr sz="1000" spc="-5" dirty="0">
                <a:solidFill>
                  <a:srgbClr val="22373A"/>
                </a:solidFill>
                <a:latin typeface="LM Sans 10"/>
                <a:cs typeface="LM Sans 10"/>
              </a:rPr>
              <a:t>event</a:t>
            </a:r>
            <a:r>
              <a:rPr sz="1000" spc="-145" dirty="0">
                <a:solidFill>
                  <a:srgbClr val="22373A"/>
                </a:solidFill>
                <a:latin typeface="LM Sans 10"/>
                <a:cs typeface="LM Sans 10"/>
              </a:rPr>
              <a:t> </a:t>
            </a:r>
            <a:r>
              <a:rPr sz="1000" spc="-5" dirty="0">
                <a:solidFill>
                  <a:srgbClr val="22373A"/>
                </a:solidFill>
                <a:latin typeface="LM Sans 10"/>
                <a:cs typeface="LM Sans 10"/>
              </a:rPr>
              <a:t>probabilities  (</a:t>
            </a:r>
            <a:r>
              <a:rPr sz="1000" i="1" spc="-5" dirty="0">
                <a:solidFill>
                  <a:srgbClr val="22373A"/>
                </a:solidFill>
                <a:latin typeface="LM Sans 10"/>
                <a:cs typeface="LM Sans 10"/>
              </a:rPr>
              <a:t>p</a:t>
            </a:r>
            <a:r>
              <a:rPr sz="1050" i="1" spc="-7" baseline="-11904" dirty="0">
                <a:solidFill>
                  <a:srgbClr val="22373A"/>
                </a:solidFill>
                <a:latin typeface="LM Sans 8"/>
                <a:cs typeface="LM Sans 8"/>
              </a:rPr>
              <a:t>i </a:t>
            </a:r>
            <a:r>
              <a:rPr sz="1000" i="1" spc="-45" dirty="0">
                <a:solidFill>
                  <a:srgbClr val="22373A"/>
                </a:solidFill>
                <a:latin typeface="Verdana"/>
                <a:cs typeface="Verdana"/>
              </a:rPr>
              <a:t>&gt; </a:t>
            </a:r>
            <a:r>
              <a:rPr sz="1000" spc="-45" dirty="0">
                <a:solidFill>
                  <a:srgbClr val="22373A"/>
                </a:solidFill>
                <a:latin typeface="LM Sans 10"/>
                <a:cs typeface="LM Sans 10"/>
              </a:rPr>
              <a:t>0</a:t>
            </a:r>
            <a:r>
              <a:rPr sz="1000" i="1" spc="-45" dirty="0">
                <a:solidFill>
                  <a:srgbClr val="22373A"/>
                </a:solidFill>
                <a:latin typeface="Verdana"/>
                <a:cs typeface="Verdana"/>
              </a:rPr>
              <a:t>, </a:t>
            </a:r>
            <a:r>
              <a:rPr sz="1500" spc="644" baseline="41666" dirty="0">
                <a:solidFill>
                  <a:srgbClr val="22373A"/>
                </a:solidFill>
                <a:latin typeface="Arial"/>
                <a:cs typeface="Arial"/>
              </a:rPr>
              <a:t>Σ</a:t>
            </a:r>
            <a:r>
              <a:rPr sz="1500" spc="-89" baseline="41666" dirty="0">
                <a:solidFill>
                  <a:srgbClr val="22373A"/>
                </a:solidFill>
                <a:latin typeface="Arial"/>
                <a:cs typeface="Arial"/>
              </a:rPr>
              <a:t> </a:t>
            </a:r>
            <a:r>
              <a:rPr sz="1000" i="1" spc="-5" dirty="0">
                <a:solidFill>
                  <a:srgbClr val="22373A"/>
                </a:solidFill>
                <a:latin typeface="LM Sans 10"/>
                <a:cs typeface="LM Sans 10"/>
              </a:rPr>
              <a:t>p</a:t>
            </a:r>
            <a:r>
              <a:rPr sz="1050" i="1" spc="-7" baseline="-11904" dirty="0">
                <a:solidFill>
                  <a:srgbClr val="22373A"/>
                </a:solidFill>
                <a:latin typeface="LM Sans 8"/>
                <a:cs typeface="LM Sans 8"/>
              </a:rPr>
              <a:t>i </a:t>
            </a:r>
            <a:r>
              <a:rPr sz="1000" spc="-5" dirty="0">
                <a:solidFill>
                  <a:srgbClr val="22373A"/>
                </a:solidFill>
                <a:latin typeface="LM Sans 10"/>
                <a:cs typeface="LM Sans 10"/>
              </a:rPr>
              <a:t>= 1)</a:t>
            </a:r>
            <a:endParaRPr sz="1000">
              <a:latin typeface="LM Sans 10"/>
              <a:cs typeface="LM Sans 10"/>
            </a:endParaRPr>
          </a:p>
        </p:txBody>
      </p:sp>
      <p:sp>
        <p:nvSpPr>
          <p:cNvPr id="15" name="object 15"/>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8/26</a:t>
            </a:r>
            <a:endParaRPr sz="700">
              <a:latin typeface="LM Sans 8"/>
              <a:cs typeface="LM Sans 8"/>
            </a:endParaRPr>
          </a:p>
        </p:txBody>
      </p:sp>
    </p:spTree>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2313305" cy="207645"/>
          </a:xfrm>
          <a:prstGeom prst="rect">
            <a:avLst/>
          </a:prstGeom>
        </p:spPr>
        <p:txBody>
          <a:bodyPr vert="horz" wrap="square" lIns="0" tIns="12065" rIns="0" bIns="0" rtlCol="0">
            <a:spAutoFit/>
          </a:bodyPr>
          <a:lstStyle/>
          <a:p>
            <a:pPr marL="12700">
              <a:lnSpc>
                <a:spcPct val="100000"/>
              </a:lnSpc>
              <a:spcBef>
                <a:spcPts val="95"/>
              </a:spcBef>
            </a:pPr>
            <a:r>
              <a:rPr spc="-10" dirty="0"/>
              <a:t>Conditional </a:t>
            </a:r>
            <a:r>
              <a:rPr spc="-5" dirty="0"/>
              <a:t>Discrete</a:t>
            </a:r>
            <a:r>
              <a:rPr spc="-15" dirty="0"/>
              <a:t> </a:t>
            </a:r>
            <a:r>
              <a:rPr spc="-5" dirty="0"/>
              <a:t>Distribution</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772920" cy="5080"/>
            </a:xfrm>
            <a:custGeom>
              <a:avLst/>
              <a:gdLst/>
              <a:ahLst/>
              <a:cxnLst/>
              <a:rect l="l" t="t" r="r" b="b"/>
              <a:pathLst>
                <a:path w="1772920" h="5079">
                  <a:moveTo>
                    <a:pt x="0" y="5060"/>
                  </a:moveTo>
                  <a:lnTo>
                    <a:pt x="0" y="0"/>
                  </a:lnTo>
                  <a:lnTo>
                    <a:pt x="1772335" y="0"/>
                  </a:lnTo>
                  <a:lnTo>
                    <a:pt x="1772335"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47294" y="496930"/>
            <a:ext cx="3053080" cy="453390"/>
          </a:xfrm>
          <a:prstGeom prst="rect">
            <a:avLst/>
          </a:prstGeom>
        </p:spPr>
        <p:txBody>
          <a:bodyPr vert="horz" wrap="square" lIns="0" tIns="12065" rIns="0" bIns="0" rtlCol="0">
            <a:spAutoFit/>
          </a:bodyPr>
          <a:lstStyle/>
          <a:p>
            <a:pPr marL="12700">
              <a:lnSpc>
                <a:spcPct val="100000"/>
              </a:lnSpc>
              <a:spcBef>
                <a:spcPts val="95"/>
              </a:spcBef>
            </a:pPr>
            <a:r>
              <a:rPr sz="1000" b="1" spc="-5" dirty="0">
                <a:solidFill>
                  <a:srgbClr val="22373A"/>
                </a:solidFill>
                <a:latin typeface="LM Sans 10"/>
                <a:cs typeface="LM Sans 10"/>
              </a:rPr>
              <a:t>Domain</a:t>
            </a:r>
            <a:r>
              <a:rPr sz="1000" b="1" spc="-10" dirty="0">
                <a:solidFill>
                  <a:srgbClr val="22373A"/>
                </a:solidFill>
                <a:latin typeface="LM Sans 10"/>
                <a:cs typeface="LM Sans 10"/>
              </a:rPr>
              <a:t> knowledge</a:t>
            </a:r>
            <a:r>
              <a:rPr sz="1000" spc="-10" dirty="0">
                <a:solidFill>
                  <a:srgbClr val="22373A"/>
                </a:solidFill>
                <a:latin typeface="LM Sans 10"/>
                <a:cs typeface="LM Sans 10"/>
              </a:rPr>
              <a:t>:</a:t>
            </a:r>
            <a:endParaRPr sz="1000">
              <a:latin typeface="LM Sans 10"/>
              <a:cs typeface="LM Sans 10"/>
            </a:endParaRPr>
          </a:p>
          <a:p>
            <a:pPr>
              <a:lnSpc>
                <a:spcPct val="100000"/>
              </a:lnSpc>
              <a:spcBef>
                <a:spcPts val="20"/>
              </a:spcBef>
            </a:pPr>
            <a:endParaRPr sz="650">
              <a:latin typeface="LM Sans 10"/>
              <a:cs typeface="LM Sans 10"/>
            </a:endParaRPr>
          </a:p>
          <a:p>
            <a:pPr marL="265430" indent="-127000">
              <a:lnSpc>
                <a:spcPct val="100000"/>
              </a:lnSpc>
              <a:buFont typeface="Arial"/>
              <a:buChar char="•"/>
              <a:tabLst>
                <a:tab pos="266065" algn="l"/>
              </a:tabLst>
            </a:pPr>
            <a:r>
              <a:rPr sz="1000" spc="-5" dirty="0">
                <a:solidFill>
                  <a:srgbClr val="22373A"/>
                </a:solidFill>
                <a:latin typeface="LM Sans 10"/>
                <a:cs typeface="LM Sans 10"/>
              </a:rPr>
              <a:t>“Difference manufacturers </a:t>
            </a:r>
            <a:r>
              <a:rPr sz="1000" spc="-15" dirty="0">
                <a:solidFill>
                  <a:srgbClr val="22373A"/>
                </a:solidFill>
                <a:latin typeface="LM Sans 10"/>
                <a:cs typeface="LM Sans 10"/>
              </a:rPr>
              <a:t>make </a:t>
            </a:r>
            <a:r>
              <a:rPr sz="1000" spc="-10" dirty="0">
                <a:solidFill>
                  <a:srgbClr val="22373A"/>
                </a:solidFill>
                <a:latin typeface="LM Sans 10"/>
                <a:cs typeface="LM Sans 10"/>
              </a:rPr>
              <a:t>different</a:t>
            </a:r>
            <a:r>
              <a:rPr sz="1000" spc="40" dirty="0">
                <a:solidFill>
                  <a:srgbClr val="22373A"/>
                </a:solidFill>
                <a:latin typeface="LM Sans 10"/>
                <a:cs typeface="LM Sans 10"/>
              </a:rPr>
              <a:t> </a:t>
            </a:r>
            <a:r>
              <a:rPr sz="1000" dirty="0">
                <a:solidFill>
                  <a:srgbClr val="22373A"/>
                </a:solidFill>
                <a:latin typeface="LM Sans 10"/>
                <a:cs typeface="LM Sans 10"/>
              </a:rPr>
              <a:t>products.”</a:t>
            </a:r>
            <a:endParaRPr sz="1000">
              <a:latin typeface="LM Sans 10"/>
              <a:cs typeface="LM Sans 10"/>
            </a:endParaRPr>
          </a:p>
        </p:txBody>
      </p:sp>
      <p:sp>
        <p:nvSpPr>
          <p:cNvPr id="10" name="object 10"/>
          <p:cNvSpPr/>
          <p:nvPr/>
        </p:nvSpPr>
        <p:spPr>
          <a:xfrm>
            <a:off x="408012" y="1238393"/>
            <a:ext cx="2519897" cy="1621785"/>
          </a:xfrm>
          <a:prstGeom prst="rect">
            <a:avLst/>
          </a:prstGeom>
          <a:blipFill>
            <a:blip r:embed="rId5" cstate="print"/>
            <a:stretch>
              <a:fillRect/>
            </a:stretch>
          </a:blipFill>
        </p:spPr>
        <p:txBody>
          <a:bodyPr wrap="square" lIns="0" tIns="0" rIns="0" bIns="0" rtlCol="0"/>
          <a:lstStyle/>
          <a:p>
            <a:endParaRPr/>
          </a:p>
        </p:txBody>
      </p:sp>
      <p:sp>
        <p:nvSpPr>
          <p:cNvPr id="11" name="object 11"/>
          <p:cNvSpPr/>
          <p:nvPr/>
        </p:nvSpPr>
        <p:spPr>
          <a:xfrm>
            <a:off x="3336023" y="1213116"/>
            <a:ext cx="2016125" cy="182880"/>
          </a:xfrm>
          <a:custGeom>
            <a:avLst/>
            <a:gdLst/>
            <a:ahLst/>
            <a:cxnLst/>
            <a:rect l="l" t="t" r="r" b="b"/>
            <a:pathLst>
              <a:path w="2016125" h="182880">
                <a:moveTo>
                  <a:pt x="2015972" y="0"/>
                </a:moveTo>
                <a:lnTo>
                  <a:pt x="0" y="0"/>
                </a:lnTo>
                <a:lnTo>
                  <a:pt x="0" y="182753"/>
                </a:lnTo>
                <a:lnTo>
                  <a:pt x="2015972" y="182753"/>
                </a:lnTo>
                <a:lnTo>
                  <a:pt x="2015972" y="0"/>
                </a:lnTo>
                <a:close/>
              </a:path>
            </a:pathLst>
          </a:custGeom>
          <a:solidFill>
            <a:srgbClr val="CED2D3"/>
          </a:solidFill>
        </p:spPr>
        <p:txBody>
          <a:bodyPr wrap="square" lIns="0" tIns="0" rIns="0" bIns="0" rtlCol="0"/>
          <a:lstStyle/>
          <a:p>
            <a:endParaRPr/>
          </a:p>
        </p:txBody>
      </p:sp>
      <p:sp>
        <p:nvSpPr>
          <p:cNvPr id="12" name="object 12"/>
          <p:cNvSpPr txBox="1"/>
          <p:nvPr/>
        </p:nvSpPr>
        <p:spPr>
          <a:xfrm>
            <a:off x="3336023" y="1213116"/>
            <a:ext cx="2016125" cy="182880"/>
          </a:xfrm>
          <a:prstGeom prst="rect">
            <a:avLst/>
          </a:prstGeom>
          <a:solidFill>
            <a:srgbClr val="CED2D3"/>
          </a:solidFill>
        </p:spPr>
        <p:txBody>
          <a:bodyPr vert="horz" wrap="square" lIns="0" tIns="0" rIns="0" bIns="0" rtlCol="0">
            <a:spAutoFit/>
          </a:bodyPr>
          <a:lstStyle/>
          <a:p>
            <a:pPr marL="41910">
              <a:lnSpc>
                <a:spcPts val="1170"/>
              </a:lnSpc>
            </a:pPr>
            <a:r>
              <a:rPr sz="1000" b="1" spc="-10" dirty="0">
                <a:solidFill>
                  <a:srgbClr val="22373A"/>
                </a:solidFill>
                <a:latin typeface="LM Sans 10"/>
                <a:cs typeface="LM Sans 10"/>
              </a:rPr>
              <a:t>Categorical </a:t>
            </a:r>
            <a:r>
              <a:rPr sz="1000" b="1" spc="-5" dirty="0">
                <a:solidFill>
                  <a:srgbClr val="22373A"/>
                </a:solidFill>
                <a:latin typeface="LM Sans 10"/>
                <a:cs typeface="LM Sans 10"/>
              </a:rPr>
              <a:t>Distribution</a:t>
            </a:r>
            <a:endParaRPr sz="1000">
              <a:latin typeface="LM Sans 10"/>
              <a:cs typeface="LM Sans 10"/>
            </a:endParaRPr>
          </a:p>
        </p:txBody>
      </p:sp>
      <p:sp>
        <p:nvSpPr>
          <p:cNvPr id="13" name="object 13"/>
          <p:cNvSpPr/>
          <p:nvPr/>
        </p:nvSpPr>
        <p:spPr>
          <a:xfrm>
            <a:off x="3336023" y="1395869"/>
            <a:ext cx="2016125" cy="1000760"/>
          </a:xfrm>
          <a:custGeom>
            <a:avLst/>
            <a:gdLst/>
            <a:ahLst/>
            <a:cxnLst/>
            <a:rect l="l" t="t" r="r" b="b"/>
            <a:pathLst>
              <a:path w="2016125" h="1000760">
                <a:moveTo>
                  <a:pt x="2015972" y="0"/>
                </a:moveTo>
                <a:lnTo>
                  <a:pt x="0" y="0"/>
                </a:lnTo>
                <a:lnTo>
                  <a:pt x="0" y="1000391"/>
                </a:lnTo>
                <a:lnTo>
                  <a:pt x="2015972" y="1000391"/>
                </a:lnTo>
                <a:lnTo>
                  <a:pt x="2015972" y="0"/>
                </a:lnTo>
                <a:close/>
              </a:path>
            </a:pathLst>
          </a:custGeom>
          <a:solidFill>
            <a:srgbClr val="E4E6E6"/>
          </a:solidFill>
        </p:spPr>
        <p:txBody>
          <a:bodyPr wrap="square" lIns="0" tIns="0" rIns="0" bIns="0" rtlCol="0"/>
          <a:lstStyle/>
          <a:p>
            <a:endParaRPr/>
          </a:p>
        </p:txBody>
      </p:sp>
      <p:sp>
        <p:nvSpPr>
          <p:cNvPr id="14" name="object 14"/>
          <p:cNvSpPr txBox="1"/>
          <p:nvPr/>
        </p:nvSpPr>
        <p:spPr>
          <a:xfrm>
            <a:off x="3327400" y="1494934"/>
            <a:ext cx="1871345" cy="866140"/>
          </a:xfrm>
          <a:prstGeom prst="rect">
            <a:avLst/>
          </a:prstGeom>
        </p:spPr>
        <p:txBody>
          <a:bodyPr vert="horz" wrap="square" lIns="0" tIns="12065" rIns="0" bIns="0" rtlCol="0">
            <a:spAutoFit/>
          </a:bodyPr>
          <a:lstStyle/>
          <a:p>
            <a:pPr marL="225425">
              <a:lnSpc>
                <a:spcPct val="100000"/>
              </a:lnSpc>
              <a:spcBef>
                <a:spcPts val="95"/>
              </a:spcBef>
            </a:pPr>
            <a:r>
              <a:rPr sz="1000" i="1" spc="20" dirty="0">
                <a:solidFill>
                  <a:srgbClr val="22373A"/>
                </a:solidFill>
                <a:latin typeface="LM Sans 10"/>
                <a:cs typeface="LM Sans 10"/>
              </a:rPr>
              <a:t>P</a:t>
            </a:r>
            <a:r>
              <a:rPr sz="1000" spc="20" dirty="0">
                <a:solidFill>
                  <a:srgbClr val="22373A"/>
                </a:solidFill>
                <a:latin typeface="LM Sans 10"/>
                <a:cs typeface="LM Sans 10"/>
              </a:rPr>
              <a:t>(</a:t>
            </a:r>
            <a:r>
              <a:rPr sz="1000" i="1" spc="20" dirty="0">
                <a:solidFill>
                  <a:srgbClr val="22373A"/>
                </a:solidFill>
                <a:latin typeface="LM Sans 10"/>
                <a:cs typeface="LM Sans 10"/>
              </a:rPr>
              <a:t>X</a:t>
            </a:r>
            <a:r>
              <a:rPr sz="1000" i="1" spc="70" dirty="0">
                <a:solidFill>
                  <a:srgbClr val="22373A"/>
                </a:solidFill>
                <a:latin typeface="LM Sans 10"/>
                <a:cs typeface="LM Sans 10"/>
              </a:rPr>
              <a:t> </a:t>
            </a:r>
            <a:r>
              <a:rPr sz="1000" spc="-5" dirty="0">
                <a:solidFill>
                  <a:srgbClr val="22373A"/>
                </a:solidFill>
                <a:latin typeface="LM Sans 10"/>
                <a:cs typeface="LM Sans 10"/>
              </a:rPr>
              <a:t>=</a:t>
            </a:r>
            <a:r>
              <a:rPr sz="1000" spc="-65" dirty="0">
                <a:solidFill>
                  <a:srgbClr val="22373A"/>
                </a:solidFill>
                <a:latin typeface="LM Sans 10"/>
                <a:cs typeface="LM Sans 10"/>
              </a:rPr>
              <a:t> </a:t>
            </a:r>
            <a:r>
              <a:rPr sz="1000" i="1" spc="-5" dirty="0">
                <a:solidFill>
                  <a:srgbClr val="22373A"/>
                </a:solidFill>
                <a:latin typeface="LM Sans 10"/>
                <a:cs typeface="LM Sans 10"/>
              </a:rPr>
              <a:t>x</a:t>
            </a:r>
            <a:r>
              <a:rPr sz="1050" i="1" spc="-7" baseline="-11904" dirty="0">
                <a:solidFill>
                  <a:srgbClr val="22373A"/>
                </a:solidFill>
                <a:latin typeface="LM Sans 8"/>
                <a:cs typeface="LM Sans 8"/>
              </a:rPr>
              <a:t>i</a:t>
            </a:r>
            <a:r>
              <a:rPr sz="1050" i="1" spc="-195" baseline="-11904" dirty="0">
                <a:solidFill>
                  <a:srgbClr val="22373A"/>
                </a:solidFill>
                <a:latin typeface="LM Sans 8"/>
                <a:cs typeface="LM Sans 8"/>
              </a:rPr>
              <a:t> </a:t>
            </a:r>
            <a:r>
              <a:rPr sz="1000" spc="-5" dirty="0">
                <a:solidFill>
                  <a:srgbClr val="22373A"/>
                </a:solidFill>
                <a:latin typeface="LM Sans 10"/>
                <a:cs typeface="LM Sans 10"/>
              </a:rPr>
              <a:t>)</a:t>
            </a:r>
            <a:r>
              <a:rPr sz="1000" spc="-65"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i="1" spc="-5" dirty="0">
                <a:solidFill>
                  <a:srgbClr val="22373A"/>
                </a:solidFill>
                <a:latin typeface="LM Sans 10"/>
                <a:cs typeface="LM Sans 10"/>
              </a:rPr>
              <a:t>p</a:t>
            </a:r>
            <a:r>
              <a:rPr sz="1050" i="1" spc="-7" baseline="-11904" dirty="0">
                <a:solidFill>
                  <a:srgbClr val="22373A"/>
                </a:solidFill>
                <a:latin typeface="LM Sans 8"/>
                <a:cs typeface="LM Sans 8"/>
              </a:rPr>
              <a:t>i</a:t>
            </a:r>
            <a:r>
              <a:rPr sz="1050" i="1" spc="-202" baseline="-11904" dirty="0">
                <a:solidFill>
                  <a:srgbClr val="22373A"/>
                </a:solidFill>
                <a:latin typeface="LM Sans 8"/>
                <a:cs typeface="LM Sans 8"/>
              </a:rPr>
              <a:t> </a:t>
            </a:r>
            <a:r>
              <a:rPr sz="1000" spc="-5" dirty="0">
                <a:solidFill>
                  <a:srgbClr val="22373A"/>
                </a:solidFill>
                <a:latin typeface="LM Sans 10"/>
                <a:cs typeface="LM Sans 10"/>
              </a:rPr>
              <a:t>, </a:t>
            </a:r>
            <a:r>
              <a:rPr sz="1000" i="1" spc="-5" dirty="0">
                <a:solidFill>
                  <a:srgbClr val="22373A"/>
                </a:solidFill>
                <a:latin typeface="LM Sans 10"/>
                <a:cs typeface="LM Sans 10"/>
              </a:rPr>
              <a:t>i</a:t>
            </a:r>
            <a:r>
              <a:rPr sz="1000" i="1" spc="35" dirty="0">
                <a:solidFill>
                  <a:srgbClr val="22373A"/>
                </a:solidFill>
                <a:latin typeface="LM Sans 10"/>
                <a:cs typeface="LM Sans 10"/>
              </a:rPr>
              <a:t> </a:t>
            </a:r>
            <a:r>
              <a:rPr sz="1000" i="1" spc="-210" dirty="0">
                <a:solidFill>
                  <a:srgbClr val="22373A"/>
                </a:solidFill>
                <a:latin typeface="DejaVu Sans"/>
                <a:cs typeface="DejaVu Sans"/>
              </a:rPr>
              <a:t>∈</a:t>
            </a:r>
            <a:r>
              <a:rPr sz="1000" i="1" spc="-155" dirty="0">
                <a:solidFill>
                  <a:srgbClr val="22373A"/>
                </a:solidFill>
                <a:latin typeface="DejaVu Sans"/>
                <a:cs typeface="DejaVu Sans"/>
              </a:rPr>
              <a:t> </a:t>
            </a:r>
            <a:r>
              <a:rPr sz="1000" i="1" spc="-80" dirty="0">
                <a:solidFill>
                  <a:srgbClr val="22373A"/>
                </a:solidFill>
                <a:latin typeface="DejaVu Sans"/>
                <a:cs typeface="DejaVu Sans"/>
              </a:rPr>
              <a:t>{</a:t>
            </a:r>
            <a:r>
              <a:rPr sz="1000" spc="-80" dirty="0">
                <a:solidFill>
                  <a:srgbClr val="22373A"/>
                </a:solidFill>
                <a:latin typeface="LM Sans 10"/>
                <a:cs typeface="LM Sans 10"/>
              </a:rPr>
              <a:t>1</a:t>
            </a:r>
            <a:r>
              <a:rPr sz="1000" i="1" spc="-80" dirty="0">
                <a:solidFill>
                  <a:srgbClr val="22373A"/>
                </a:solidFill>
                <a:latin typeface="Verdana"/>
                <a:cs typeface="Verdana"/>
              </a:rPr>
              <a:t>,</a:t>
            </a:r>
            <a:r>
              <a:rPr sz="1000" i="1" spc="-190" dirty="0">
                <a:solidFill>
                  <a:srgbClr val="22373A"/>
                </a:solidFill>
                <a:latin typeface="Verdana"/>
                <a:cs typeface="Verdana"/>
              </a:rPr>
              <a:t> </a:t>
            </a:r>
            <a:r>
              <a:rPr sz="1000" i="1" spc="-90" dirty="0">
                <a:solidFill>
                  <a:srgbClr val="22373A"/>
                </a:solidFill>
                <a:latin typeface="Verdana"/>
                <a:cs typeface="Verdana"/>
              </a:rPr>
              <a:t>...,</a:t>
            </a:r>
            <a:r>
              <a:rPr sz="1000" i="1" spc="-190" dirty="0">
                <a:solidFill>
                  <a:srgbClr val="22373A"/>
                </a:solidFill>
                <a:latin typeface="Verdana"/>
                <a:cs typeface="Verdana"/>
              </a:rPr>
              <a:t> </a:t>
            </a:r>
            <a:r>
              <a:rPr sz="1000" i="1" spc="-35" dirty="0">
                <a:solidFill>
                  <a:srgbClr val="22373A"/>
                </a:solidFill>
                <a:latin typeface="LM Sans 10"/>
                <a:cs typeface="LM Sans 10"/>
              </a:rPr>
              <a:t>k</a:t>
            </a:r>
            <a:r>
              <a:rPr sz="1000" i="1" spc="-35" dirty="0">
                <a:solidFill>
                  <a:srgbClr val="22373A"/>
                </a:solidFill>
                <a:latin typeface="DejaVu Sans"/>
                <a:cs typeface="DejaVu Sans"/>
              </a:rPr>
              <a:t>}</a:t>
            </a:r>
            <a:endParaRPr sz="1000">
              <a:latin typeface="DejaVu Sans"/>
              <a:cs typeface="DejaVu Sans"/>
            </a:endParaRPr>
          </a:p>
          <a:p>
            <a:pPr marL="50800">
              <a:lnSpc>
                <a:spcPct val="100000"/>
              </a:lnSpc>
              <a:spcBef>
                <a:spcPts val="1470"/>
              </a:spcBef>
            </a:pPr>
            <a:r>
              <a:rPr sz="1000" i="1" spc="-5" dirty="0">
                <a:solidFill>
                  <a:srgbClr val="22373A"/>
                </a:solidFill>
                <a:latin typeface="LM Sans 10"/>
                <a:cs typeface="LM Sans 10"/>
              </a:rPr>
              <a:t>k </a:t>
            </a:r>
            <a:r>
              <a:rPr sz="1000" i="1" spc="-45" dirty="0">
                <a:solidFill>
                  <a:srgbClr val="22373A"/>
                </a:solidFill>
                <a:latin typeface="Verdana"/>
                <a:cs typeface="Verdana"/>
              </a:rPr>
              <a:t>&gt; </a:t>
            </a:r>
            <a:r>
              <a:rPr sz="1000" spc="-5" dirty="0">
                <a:solidFill>
                  <a:srgbClr val="22373A"/>
                </a:solidFill>
                <a:latin typeface="LM Sans 10"/>
                <a:cs typeface="LM Sans 10"/>
              </a:rPr>
              <a:t>0 </a:t>
            </a:r>
            <a:r>
              <a:rPr sz="1000" dirty="0">
                <a:solidFill>
                  <a:srgbClr val="22373A"/>
                </a:solidFill>
                <a:latin typeface="LM Sans 10"/>
                <a:cs typeface="LM Sans 10"/>
              </a:rPr>
              <a:t>number </a:t>
            </a:r>
            <a:r>
              <a:rPr sz="1000" spc="-5" dirty="0">
                <a:solidFill>
                  <a:srgbClr val="22373A"/>
                </a:solidFill>
                <a:latin typeface="LM Sans 10"/>
                <a:cs typeface="LM Sans 10"/>
              </a:rPr>
              <a:t>of</a:t>
            </a:r>
            <a:r>
              <a:rPr sz="1000" spc="-30" dirty="0">
                <a:solidFill>
                  <a:srgbClr val="22373A"/>
                </a:solidFill>
                <a:latin typeface="LM Sans 10"/>
                <a:cs typeface="LM Sans 10"/>
              </a:rPr>
              <a:t> </a:t>
            </a:r>
            <a:r>
              <a:rPr sz="1000" spc="-5" dirty="0">
                <a:solidFill>
                  <a:srgbClr val="22373A"/>
                </a:solidFill>
                <a:latin typeface="LM Sans 10"/>
                <a:cs typeface="LM Sans 10"/>
              </a:rPr>
              <a:t>events</a:t>
            </a:r>
            <a:endParaRPr sz="1000">
              <a:latin typeface="LM Sans 10"/>
              <a:cs typeface="LM Sans 10"/>
            </a:endParaRPr>
          </a:p>
          <a:p>
            <a:pPr marL="50800" marR="353060">
              <a:lnSpc>
                <a:spcPct val="114599"/>
              </a:lnSpc>
            </a:pPr>
            <a:r>
              <a:rPr sz="1000" i="1" spc="-15" dirty="0">
                <a:solidFill>
                  <a:srgbClr val="22373A"/>
                </a:solidFill>
                <a:latin typeface="LM Sans 10"/>
                <a:cs typeface="LM Sans 10"/>
              </a:rPr>
              <a:t>p</a:t>
            </a:r>
            <a:r>
              <a:rPr sz="1050" spc="-22" baseline="-11904" dirty="0">
                <a:solidFill>
                  <a:srgbClr val="22373A"/>
                </a:solidFill>
                <a:latin typeface="LM Sans 8"/>
                <a:cs typeface="LM Sans 8"/>
              </a:rPr>
              <a:t>1</a:t>
            </a:r>
            <a:r>
              <a:rPr sz="1000" i="1" spc="-15" dirty="0">
                <a:solidFill>
                  <a:srgbClr val="22373A"/>
                </a:solidFill>
                <a:latin typeface="Verdana"/>
                <a:cs typeface="Verdana"/>
              </a:rPr>
              <a:t>, </a:t>
            </a:r>
            <a:r>
              <a:rPr sz="1000" i="1" spc="-90" dirty="0">
                <a:solidFill>
                  <a:srgbClr val="22373A"/>
                </a:solidFill>
                <a:latin typeface="Verdana"/>
                <a:cs typeface="Verdana"/>
              </a:rPr>
              <a:t>..., </a:t>
            </a:r>
            <a:r>
              <a:rPr sz="1000" i="1" spc="-5" dirty="0">
                <a:solidFill>
                  <a:srgbClr val="22373A"/>
                </a:solidFill>
                <a:latin typeface="LM Sans 10"/>
                <a:cs typeface="LM Sans 10"/>
              </a:rPr>
              <a:t>p</a:t>
            </a:r>
            <a:r>
              <a:rPr sz="1050" i="1" spc="-7" baseline="-11904" dirty="0">
                <a:solidFill>
                  <a:srgbClr val="22373A"/>
                </a:solidFill>
                <a:latin typeface="LM Sans 8"/>
                <a:cs typeface="LM Sans 8"/>
              </a:rPr>
              <a:t>k </a:t>
            </a:r>
            <a:r>
              <a:rPr sz="1000" spc="-5" dirty="0">
                <a:solidFill>
                  <a:srgbClr val="22373A"/>
                </a:solidFill>
                <a:latin typeface="LM Sans 10"/>
                <a:cs typeface="LM Sans 10"/>
              </a:rPr>
              <a:t>event</a:t>
            </a:r>
            <a:r>
              <a:rPr sz="1000" spc="-145" dirty="0">
                <a:solidFill>
                  <a:srgbClr val="22373A"/>
                </a:solidFill>
                <a:latin typeface="LM Sans 10"/>
                <a:cs typeface="LM Sans 10"/>
              </a:rPr>
              <a:t> </a:t>
            </a:r>
            <a:r>
              <a:rPr sz="1000" spc="-5" dirty="0">
                <a:solidFill>
                  <a:srgbClr val="22373A"/>
                </a:solidFill>
                <a:latin typeface="LM Sans 10"/>
                <a:cs typeface="LM Sans 10"/>
              </a:rPr>
              <a:t>probabilities  (</a:t>
            </a:r>
            <a:r>
              <a:rPr sz="1000" i="1" spc="-5" dirty="0">
                <a:solidFill>
                  <a:srgbClr val="22373A"/>
                </a:solidFill>
                <a:latin typeface="LM Sans 10"/>
                <a:cs typeface="LM Sans 10"/>
              </a:rPr>
              <a:t>p</a:t>
            </a:r>
            <a:r>
              <a:rPr sz="1050" i="1" spc="-7" baseline="-11904" dirty="0">
                <a:solidFill>
                  <a:srgbClr val="22373A"/>
                </a:solidFill>
                <a:latin typeface="LM Sans 8"/>
                <a:cs typeface="LM Sans 8"/>
              </a:rPr>
              <a:t>i </a:t>
            </a:r>
            <a:r>
              <a:rPr sz="1000" i="1" spc="-45" dirty="0">
                <a:solidFill>
                  <a:srgbClr val="22373A"/>
                </a:solidFill>
                <a:latin typeface="Verdana"/>
                <a:cs typeface="Verdana"/>
              </a:rPr>
              <a:t>&gt; </a:t>
            </a:r>
            <a:r>
              <a:rPr sz="1000" spc="-45" dirty="0">
                <a:solidFill>
                  <a:srgbClr val="22373A"/>
                </a:solidFill>
                <a:latin typeface="LM Sans 10"/>
                <a:cs typeface="LM Sans 10"/>
              </a:rPr>
              <a:t>0</a:t>
            </a:r>
            <a:r>
              <a:rPr sz="1000" i="1" spc="-45" dirty="0">
                <a:solidFill>
                  <a:srgbClr val="22373A"/>
                </a:solidFill>
                <a:latin typeface="Verdana"/>
                <a:cs typeface="Verdana"/>
              </a:rPr>
              <a:t>, </a:t>
            </a:r>
            <a:r>
              <a:rPr sz="1500" spc="644" baseline="41666" dirty="0">
                <a:solidFill>
                  <a:srgbClr val="22373A"/>
                </a:solidFill>
                <a:latin typeface="Arial"/>
                <a:cs typeface="Arial"/>
              </a:rPr>
              <a:t>Σ</a:t>
            </a:r>
            <a:r>
              <a:rPr sz="1500" spc="-89" baseline="41666" dirty="0">
                <a:solidFill>
                  <a:srgbClr val="22373A"/>
                </a:solidFill>
                <a:latin typeface="Arial"/>
                <a:cs typeface="Arial"/>
              </a:rPr>
              <a:t> </a:t>
            </a:r>
            <a:r>
              <a:rPr sz="1000" i="1" spc="-5" dirty="0">
                <a:solidFill>
                  <a:srgbClr val="22373A"/>
                </a:solidFill>
                <a:latin typeface="LM Sans 10"/>
                <a:cs typeface="LM Sans 10"/>
              </a:rPr>
              <a:t>p</a:t>
            </a:r>
            <a:r>
              <a:rPr sz="1050" i="1" spc="-7" baseline="-11904" dirty="0">
                <a:solidFill>
                  <a:srgbClr val="22373A"/>
                </a:solidFill>
                <a:latin typeface="LM Sans 8"/>
                <a:cs typeface="LM Sans 8"/>
              </a:rPr>
              <a:t>i </a:t>
            </a:r>
            <a:r>
              <a:rPr sz="1000" spc="-5" dirty="0">
                <a:solidFill>
                  <a:srgbClr val="22373A"/>
                </a:solidFill>
                <a:latin typeface="LM Sans 10"/>
                <a:cs typeface="LM Sans 10"/>
              </a:rPr>
              <a:t>= 1)</a:t>
            </a:r>
            <a:endParaRPr sz="1000">
              <a:latin typeface="LM Sans 10"/>
              <a:cs typeface="LM Sans 10"/>
            </a:endParaRPr>
          </a:p>
        </p:txBody>
      </p:sp>
      <p:sp>
        <p:nvSpPr>
          <p:cNvPr id="15" name="object 15"/>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8/26</a:t>
            </a:r>
            <a:endParaRPr sz="700">
              <a:latin typeface="LM Sans 8"/>
              <a:cs typeface="LM Sans 8"/>
            </a:endParaRPr>
          </a:p>
        </p:txBody>
      </p:sp>
    </p:spTree>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2313305" cy="207645"/>
          </a:xfrm>
          <a:prstGeom prst="rect">
            <a:avLst/>
          </a:prstGeom>
        </p:spPr>
        <p:txBody>
          <a:bodyPr vert="horz" wrap="square" lIns="0" tIns="12065" rIns="0" bIns="0" rtlCol="0">
            <a:spAutoFit/>
          </a:bodyPr>
          <a:lstStyle/>
          <a:p>
            <a:pPr marL="12700">
              <a:lnSpc>
                <a:spcPct val="100000"/>
              </a:lnSpc>
              <a:spcBef>
                <a:spcPts val="95"/>
              </a:spcBef>
            </a:pPr>
            <a:r>
              <a:rPr spc="-10" dirty="0"/>
              <a:t>Conditional </a:t>
            </a:r>
            <a:r>
              <a:rPr spc="-5" dirty="0"/>
              <a:t>Discrete</a:t>
            </a:r>
            <a:r>
              <a:rPr spc="-15" dirty="0"/>
              <a:t> </a:t>
            </a:r>
            <a:r>
              <a:rPr spc="-5" dirty="0"/>
              <a:t>Distribution</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772920" cy="5080"/>
            </a:xfrm>
            <a:custGeom>
              <a:avLst/>
              <a:gdLst/>
              <a:ahLst/>
              <a:cxnLst/>
              <a:rect l="l" t="t" r="r" b="b"/>
              <a:pathLst>
                <a:path w="1772920" h="5079">
                  <a:moveTo>
                    <a:pt x="0" y="5060"/>
                  </a:moveTo>
                  <a:lnTo>
                    <a:pt x="0" y="0"/>
                  </a:lnTo>
                  <a:lnTo>
                    <a:pt x="1772335" y="0"/>
                  </a:lnTo>
                  <a:lnTo>
                    <a:pt x="1772335"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09194" y="496930"/>
            <a:ext cx="4909185" cy="1896110"/>
          </a:xfrm>
          <a:prstGeom prst="rect">
            <a:avLst/>
          </a:prstGeom>
        </p:spPr>
        <p:txBody>
          <a:bodyPr vert="horz" wrap="square" lIns="0" tIns="12065" rIns="0" bIns="0" rtlCol="0">
            <a:spAutoFit/>
          </a:bodyPr>
          <a:lstStyle/>
          <a:p>
            <a:pPr marL="50800">
              <a:lnSpc>
                <a:spcPct val="100000"/>
              </a:lnSpc>
              <a:spcBef>
                <a:spcPts val="95"/>
              </a:spcBef>
            </a:pPr>
            <a:r>
              <a:rPr sz="1000" b="1" spc="-5" dirty="0">
                <a:solidFill>
                  <a:srgbClr val="22373A"/>
                </a:solidFill>
                <a:latin typeface="LM Sans 10"/>
                <a:cs typeface="LM Sans 10"/>
              </a:rPr>
              <a:t>Domain</a:t>
            </a:r>
            <a:r>
              <a:rPr sz="1000" b="1" spc="-10" dirty="0">
                <a:solidFill>
                  <a:srgbClr val="22373A"/>
                </a:solidFill>
                <a:latin typeface="LM Sans 10"/>
                <a:cs typeface="LM Sans 10"/>
              </a:rPr>
              <a:t> knowledge</a:t>
            </a:r>
            <a:r>
              <a:rPr sz="1000" spc="-10" dirty="0">
                <a:solidFill>
                  <a:srgbClr val="22373A"/>
                </a:solidFill>
                <a:latin typeface="LM Sans 10"/>
                <a:cs typeface="LM Sans 10"/>
              </a:rPr>
              <a:t>:</a:t>
            </a:r>
            <a:endParaRPr sz="1000">
              <a:latin typeface="LM Sans 10"/>
              <a:cs typeface="LM Sans 10"/>
            </a:endParaRPr>
          </a:p>
          <a:p>
            <a:pPr>
              <a:lnSpc>
                <a:spcPct val="100000"/>
              </a:lnSpc>
              <a:spcBef>
                <a:spcPts val="20"/>
              </a:spcBef>
            </a:pPr>
            <a:endParaRPr sz="650">
              <a:latin typeface="LM Sans 10"/>
              <a:cs typeface="LM Sans 10"/>
            </a:endParaRPr>
          </a:p>
          <a:p>
            <a:pPr marL="303530" indent="-127000">
              <a:lnSpc>
                <a:spcPct val="100000"/>
              </a:lnSpc>
              <a:buFont typeface="Arial"/>
              <a:buChar char="•"/>
              <a:tabLst>
                <a:tab pos="304165" algn="l"/>
              </a:tabLst>
            </a:pPr>
            <a:r>
              <a:rPr sz="1000" spc="-5" dirty="0">
                <a:solidFill>
                  <a:srgbClr val="22373A"/>
                </a:solidFill>
                <a:latin typeface="LM Sans 10"/>
                <a:cs typeface="LM Sans 10"/>
              </a:rPr>
              <a:t>“Difference manufacturers </a:t>
            </a:r>
            <a:r>
              <a:rPr sz="1000" spc="-15" dirty="0">
                <a:solidFill>
                  <a:srgbClr val="22373A"/>
                </a:solidFill>
                <a:latin typeface="LM Sans 10"/>
                <a:cs typeface="LM Sans 10"/>
              </a:rPr>
              <a:t>make </a:t>
            </a:r>
            <a:r>
              <a:rPr sz="1000" spc="-10" dirty="0">
                <a:solidFill>
                  <a:srgbClr val="22373A"/>
                </a:solidFill>
                <a:latin typeface="LM Sans 10"/>
                <a:cs typeface="LM Sans 10"/>
              </a:rPr>
              <a:t>different</a:t>
            </a:r>
            <a:r>
              <a:rPr sz="1000" spc="15" dirty="0">
                <a:solidFill>
                  <a:srgbClr val="22373A"/>
                </a:solidFill>
                <a:latin typeface="LM Sans 10"/>
                <a:cs typeface="LM Sans 10"/>
              </a:rPr>
              <a:t> </a:t>
            </a:r>
            <a:r>
              <a:rPr sz="1000" dirty="0">
                <a:solidFill>
                  <a:srgbClr val="22373A"/>
                </a:solidFill>
                <a:latin typeface="LM Sans 10"/>
                <a:cs typeface="LM Sans 10"/>
              </a:rPr>
              <a:t>products.”</a:t>
            </a:r>
            <a:endParaRPr sz="1000">
              <a:latin typeface="LM Sans 10"/>
              <a:cs typeface="LM Sans 10"/>
            </a:endParaRPr>
          </a:p>
          <a:p>
            <a:pPr>
              <a:lnSpc>
                <a:spcPct val="100000"/>
              </a:lnSpc>
              <a:spcBef>
                <a:spcPts val="20"/>
              </a:spcBef>
            </a:pPr>
            <a:endParaRPr sz="1750">
              <a:latin typeface="LM Sans 10"/>
              <a:cs typeface="LM Sans 10"/>
            </a:endParaRPr>
          </a:p>
          <a:p>
            <a:pPr marL="50165">
              <a:lnSpc>
                <a:spcPct val="100000"/>
              </a:lnSpc>
              <a:spcBef>
                <a:spcPts val="5"/>
              </a:spcBef>
            </a:pPr>
            <a:r>
              <a:rPr sz="1000" b="1" spc="-10" dirty="0">
                <a:solidFill>
                  <a:srgbClr val="22373A"/>
                </a:solidFill>
                <a:latin typeface="LM Sans 10"/>
                <a:cs typeface="LM Sans 10"/>
              </a:rPr>
              <a:t>Conditional probability</a:t>
            </a:r>
            <a:r>
              <a:rPr sz="1000" b="1" spc="-5" dirty="0">
                <a:solidFill>
                  <a:srgbClr val="22373A"/>
                </a:solidFill>
                <a:latin typeface="LM Sans 10"/>
                <a:cs typeface="LM Sans 10"/>
              </a:rPr>
              <a:t> distribution:</a:t>
            </a:r>
            <a:endParaRPr sz="1000">
              <a:latin typeface="LM Sans 10"/>
              <a:cs typeface="LM Sans 10"/>
            </a:endParaRPr>
          </a:p>
          <a:p>
            <a:pPr>
              <a:lnSpc>
                <a:spcPct val="100000"/>
              </a:lnSpc>
              <a:spcBef>
                <a:spcPts val="40"/>
              </a:spcBef>
            </a:pPr>
            <a:endParaRPr sz="650">
              <a:latin typeface="LM Sans 10"/>
              <a:cs typeface="LM Sans 10"/>
            </a:endParaRPr>
          </a:p>
          <a:p>
            <a:pPr marL="232410" algn="ctr">
              <a:lnSpc>
                <a:spcPct val="100000"/>
              </a:lnSpc>
            </a:pPr>
            <a:r>
              <a:rPr sz="1000" i="1" dirty="0">
                <a:solidFill>
                  <a:srgbClr val="22373A"/>
                </a:solidFill>
                <a:latin typeface="LM Sans 10"/>
                <a:cs typeface="LM Sans 10"/>
              </a:rPr>
              <a:t>P</a:t>
            </a:r>
            <a:r>
              <a:rPr sz="1000" dirty="0">
                <a:solidFill>
                  <a:srgbClr val="22373A"/>
                </a:solidFill>
                <a:latin typeface="LM Sans 10"/>
                <a:cs typeface="LM Sans 10"/>
              </a:rPr>
              <a:t>(</a:t>
            </a:r>
            <a:r>
              <a:rPr sz="1000" i="1" dirty="0">
                <a:solidFill>
                  <a:srgbClr val="22373A"/>
                </a:solidFill>
                <a:latin typeface="LM Sans 10"/>
                <a:cs typeface="LM Sans 10"/>
              </a:rPr>
              <a:t>manufacturer</a:t>
            </a:r>
            <a:r>
              <a:rPr sz="1000" i="1" spc="-60" dirty="0">
                <a:solidFill>
                  <a:srgbClr val="22373A"/>
                </a:solidFill>
                <a:latin typeface="LM Sans 10"/>
                <a:cs typeface="LM Sans 10"/>
              </a:rPr>
              <a:t> </a:t>
            </a:r>
            <a:r>
              <a:rPr sz="1000" i="1" spc="-65" dirty="0">
                <a:solidFill>
                  <a:srgbClr val="22373A"/>
                </a:solidFill>
                <a:latin typeface="DejaVu Sans"/>
                <a:cs typeface="DejaVu Sans"/>
              </a:rPr>
              <a:t>|</a:t>
            </a:r>
            <a:r>
              <a:rPr sz="1000" i="1" spc="-155" dirty="0">
                <a:solidFill>
                  <a:srgbClr val="22373A"/>
                </a:solidFill>
                <a:latin typeface="DejaVu Sans"/>
                <a:cs typeface="DejaVu Sans"/>
              </a:rPr>
              <a:t> </a:t>
            </a:r>
            <a:r>
              <a:rPr sz="1000" i="1" spc="-20" dirty="0">
                <a:solidFill>
                  <a:srgbClr val="22373A"/>
                </a:solidFill>
                <a:latin typeface="LM Sans 10"/>
                <a:cs typeface="LM Sans 10"/>
              </a:rPr>
              <a:t>keyword</a:t>
            </a:r>
            <a:r>
              <a:rPr sz="1000" i="1" spc="35"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dirty="0">
                <a:solidFill>
                  <a:srgbClr val="22373A"/>
                </a:solidFill>
                <a:latin typeface="Latin Modern Math"/>
                <a:cs typeface="Latin Modern Math"/>
              </a:rPr>
              <a:t>”Kabelschere”</a:t>
            </a:r>
            <a:r>
              <a:rPr sz="1000" dirty="0">
                <a:solidFill>
                  <a:srgbClr val="22373A"/>
                </a:solidFill>
                <a:latin typeface="LM Sans 10"/>
                <a:cs typeface="LM Sans 10"/>
              </a:rPr>
              <a:t>)</a:t>
            </a:r>
            <a:r>
              <a:rPr sz="1000" spc="-60"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i="1" spc="-5" dirty="0">
                <a:solidFill>
                  <a:srgbClr val="22373A"/>
                </a:solidFill>
                <a:latin typeface="LM Sans 10"/>
                <a:cs typeface="LM Sans 10"/>
              </a:rPr>
              <a:t>categorical</a:t>
            </a:r>
            <a:r>
              <a:rPr sz="1000" i="1" spc="-240" dirty="0">
                <a:solidFill>
                  <a:srgbClr val="22373A"/>
                </a:solidFill>
                <a:latin typeface="LM Sans 10"/>
                <a:cs typeface="LM Sans 10"/>
              </a:rPr>
              <a:t> </a:t>
            </a:r>
            <a:r>
              <a:rPr sz="1000" spc="-5" dirty="0">
                <a:solidFill>
                  <a:srgbClr val="22373A"/>
                </a:solidFill>
                <a:latin typeface="LM Sans 10"/>
                <a:cs typeface="LM Sans 10"/>
              </a:rPr>
              <a:t>(</a:t>
            </a:r>
            <a:r>
              <a:rPr sz="1000" b="1" spc="-5" dirty="0">
                <a:solidFill>
                  <a:srgbClr val="22373A"/>
                </a:solidFill>
                <a:latin typeface="LM Sans 10"/>
                <a:cs typeface="LM Sans 10"/>
              </a:rPr>
              <a:t>p</a:t>
            </a:r>
            <a:r>
              <a:rPr sz="1000" spc="-5" dirty="0">
                <a:solidFill>
                  <a:srgbClr val="22373A"/>
                </a:solidFill>
                <a:latin typeface="LM Sans 10"/>
                <a:cs typeface="LM Sans 10"/>
              </a:rPr>
              <a:t>),</a:t>
            </a:r>
            <a:endParaRPr sz="1000">
              <a:latin typeface="LM Sans 10"/>
              <a:cs typeface="LM Sans 10"/>
            </a:endParaRPr>
          </a:p>
          <a:p>
            <a:pPr marL="50800">
              <a:lnSpc>
                <a:spcPct val="100000"/>
              </a:lnSpc>
              <a:spcBef>
                <a:spcPts val="969"/>
              </a:spcBef>
            </a:pPr>
            <a:r>
              <a:rPr sz="1000" spc="-5" dirty="0">
                <a:solidFill>
                  <a:srgbClr val="22373A"/>
                </a:solidFill>
                <a:latin typeface="LM Sans 10"/>
                <a:cs typeface="LM Sans 10"/>
              </a:rPr>
              <a:t>where</a:t>
            </a:r>
            <a:endParaRPr sz="1000">
              <a:latin typeface="LM Sans 10"/>
              <a:cs typeface="LM Sans 10"/>
            </a:endParaRPr>
          </a:p>
          <a:p>
            <a:pPr marL="232410" algn="ctr">
              <a:lnSpc>
                <a:spcPct val="100000"/>
              </a:lnSpc>
              <a:spcBef>
                <a:spcPts val="660"/>
              </a:spcBef>
              <a:tabLst>
                <a:tab pos="1212215" algn="l"/>
                <a:tab pos="1469390" algn="l"/>
              </a:tabLst>
            </a:pPr>
            <a:r>
              <a:rPr sz="1000" b="1" spc="-5" dirty="0">
                <a:solidFill>
                  <a:srgbClr val="22373A"/>
                </a:solidFill>
                <a:latin typeface="LM Sans 10"/>
                <a:cs typeface="LM Sans 10"/>
              </a:rPr>
              <a:t>p</a:t>
            </a:r>
            <a:r>
              <a:rPr sz="1000" b="1" spc="-90" dirty="0">
                <a:solidFill>
                  <a:srgbClr val="22373A"/>
                </a:solidFill>
                <a:latin typeface="LM Sans 10"/>
                <a:cs typeface="LM Sans 10"/>
              </a:rPr>
              <a:t> </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i="1" spc="-50" dirty="0">
                <a:solidFill>
                  <a:srgbClr val="22373A"/>
                </a:solidFill>
                <a:latin typeface="DejaVu Sans"/>
                <a:cs typeface="DejaVu Sans"/>
              </a:rPr>
              <a:t>{</a:t>
            </a:r>
            <a:r>
              <a:rPr sz="1000" i="1" spc="-50" dirty="0">
                <a:solidFill>
                  <a:srgbClr val="22373A"/>
                </a:solidFill>
                <a:latin typeface="LM Sans 10"/>
                <a:cs typeface="LM Sans 10"/>
              </a:rPr>
              <a:t>p</a:t>
            </a:r>
            <a:r>
              <a:rPr sz="1050" spc="-75" baseline="-11904" dirty="0">
                <a:solidFill>
                  <a:srgbClr val="22373A"/>
                </a:solidFill>
                <a:latin typeface="LM Sans 8"/>
                <a:cs typeface="LM Sans 8"/>
              </a:rPr>
              <a:t>1</a:t>
            </a:r>
            <a:r>
              <a:rPr sz="1000" i="1" spc="-50" dirty="0">
                <a:solidFill>
                  <a:srgbClr val="22373A"/>
                </a:solidFill>
                <a:latin typeface="Verdana"/>
                <a:cs typeface="Verdana"/>
              </a:rPr>
              <a:t>,</a:t>
            </a:r>
            <a:r>
              <a:rPr sz="1000" i="1" spc="-185" dirty="0">
                <a:solidFill>
                  <a:srgbClr val="22373A"/>
                </a:solidFill>
                <a:latin typeface="Verdana"/>
                <a:cs typeface="Verdana"/>
              </a:rPr>
              <a:t> </a:t>
            </a:r>
            <a:r>
              <a:rPr sz="1000" i="1" spc="-90" dirty="0">
                <a:solidFill>
                  <a:srgbClr val="22373A"/>
                </a:solidFill>
                <a:latin typeface="Verdana"/>
                <a:cs typeface="Verdana"/>
              </a:rPr>
              <a:t>...,</a:t>
            </a:r>
            <a:r>
              <a:rPr sz="1000" i="1" spc="-185" dirty="0">
                <a:solidFill>
                  <a:srgbClr val="22373A"/>
                </a:solidFill>
                <a:latin typeface="Verdana"/>
                <a:cs typeface="Verdana"/>
              </a:rPr>
              <a:t> </a:t>
            </a:r>
            <a:r>
              <a:rPr sz="1000" i="1" spc="-5" dirty="0">
                <a:solidFill>
                  <a:srgbClr val="22373A"/>
                </a:solidFill>
                <a:latin typeface="LM Sans 10"/>
                <a:cs typeface="LM Sans 10"/>
              </a:rPr>
              <a:t>p</a:t>
            </a:r>
            <a:r>
              <a:rPr sz="1050" i="1" spc="-7" baseline="-11904" dirty="0">
                <a:solidFill>
                  <a:srgbClr val="22373A"/>
                </a:solidFill>
                <a:latin typeface="LM Sans 8"/>
                <a:cs typeface="LM Sans 8"/>
              </a:rPr>
              <a:t>k</a:t>
            </a:r>
            <a:r>
              <a:rPr sz="1050" i="1" spc="-217" baseline="-11904" dirty="0">
                <a:solidFill>
                  <a:srgbClr val="22373A"/>
                </a:solidFill>
                <a:latin typeface="LM Sans 8"/>
                <a:cs typeface="LM Sans 8"/>
              </a:rPr>
              <a:t> </a:t>
            </a:r>
            <a:r>
              <a:rPr sz="1000" i="1" spc="-140" dirty="0">
                <a:solidFill>
                  <a:srgbClr val="22373A"/>
                </a:solidFill>
                <a:latin typeface="DejaVu Sans"/>
                <a:cs typeface="DejaVu Sans"/>
              </a:rPr>
              <a:t>}	</a:t>
            </a:r>
            <a:r>
              <a:rPr sz="1000" spc="-5" dirty="0">
                <a:solidFill>
                  <a:srgbClr val="22373A"/>
                </a:solidFill>
                <a:latin typeface="LM Sans 10"/>
                <a:cs typeface="LM Sans 10"/>
              </a:rPr>
              <a:t>...	Probabilities of manufacturers given </a:t>
            </a:r>
            <a:r>
              <a:rPr sz="1000" i="1" spc="-20" dirty="0">
                <a:solidFill>
                  <a:srgbClr val="22373A"/>
                </a:solidFill>
                <a:latin typeface="LM Sans 10"/>
                <a:cs typeface="LM Sans 10"/>
              </a:rPr>
              <a:t>keyword </a:t>
            </a:r>
            <a:r>
              <a:rPr sz="1000" spc="-5" dirty="0">
                <a:solidFill>
                  <a:srgbClr val="22373A"/>
                </a:solidFill>
                <a:latin typeface="LM Sans 10"/>
                <a:cs typeface="LM Sans 10"/>
              </a:rPr>
              <a:t>=</a:t>
            </a:r>
            <a:r>
              <a:rPr sz="1000" spc="40" dirty="0">
                <a:solidFill>
                  <a:srgbClr val="22373A"/>
                </a:solidFill>
                <a:latin typeface="LM Sans 10"/>
                <a:cs typeface="LM Sans 10"/>
              </a:rPr>
              <a:t> </a:t>
            </a:r>
            <a:r>
              <a:rPr sz="1000" dirty="0">
                <a:solidFill>
                  <a:srgbClr val="22373A"/>
                </a:solidFill>
                <a:latin typeface="Latin Modern Math"/>
                <a:cs typeface="Latin Modern Math"/>
              </a:rPr>
              <a:t>“Kabelschere”</a:t>
            </a:r>
            <a:endParaRPr sz="1000">
              <a:latin typeface="Latin Modern Math"/>
              <a:cs typeface="Latin Modern Math"/>
            </a:endParaRPr>
          </a:p>
          <a:p>
            <a:pPr marL="248920" algn="ctr">
              <a:lnSpc>
                <a:spcPct val="100000"/>
              </a:lnSpc>
              <a:spcBef>
                <a:spcPts val="175"/>
              </a:spcBef>
            </a:pPr>
            <a:r>
              <a:rPr sz="1000" i="1" spc="155" dirty="0">
                <a:solidFill>
                  <a:srgbClr val="22373A"/>
                </a:solidFill>
                <a:latin typeface="DejaVu Sans"/>
                <a:cs typeface="DejaVu Sans"/>
              </a:rPr>
              <a:t>⇒ </a:t>
            </a:r>
            <a:r>
              <a:rPr sz="1000" spc="-10" dirty="0">
                <a:solidFill>
                  <a:srgbClr val="22373A"/>
                </a:solidFill>
                <a:latin typeface="LM Sans 10"/>
                <a:cs typeface="LM Sans 10"/>
              </a:rPr>
              <a:t>Calculated </a:t>
            </a:r>
            <a:r>
              <a:rPr sz="1000" spc="-5" dirty="0">
                <a:solidFill>
                  <a:srgbClr val="22373A"/>
                </a:solidFill>
                <a:latin typeface="LM Sans 10"/>
                <a:cs typeface="LM Sans 10"/>
              </a:rPr>
              <a:t>from </a:t>
            </a:r>
            <a:r>
              <a:rPr sz="1000" dirty="0">
                <a:solidFill>
                  <a:srgbClr val="22373A"/>
                </a:solidFill>
                <a:latin typeface="LM Sans 10"/>
                <a:cs typeface="LM Sans 10"/>
              </a:rPr>
              <a:t>occurrence</a:t>
            </a:r>
            <a:r>
              <a:rPr sz="1000" spc="-140" dirty="0">
                <a:solidFill>
                  <a:srgbClr val="22373A"/>
                </a:solidFill>
                <a:latin typeface="LM Sans 10"/>
                <a:cs typeface="LM Sans 10"/>
              </a:rPr>
              <a:t> </a:t>
            </a:r>
            <a:r>
              <a:rPr sz="1000" spc="-5" dirty="0">
                <a:solidFill>
                  <a:srgbClr val="22373A"/>
                </a:solidFill>
                <a:latin typeface="LM Sans 10"/>
                <a:cs typeface="LM Sans 10"/>
              </a:rPr>
              <a:t>statistics</a:t>
            </a:r>
            <a:endParaRPr sz="1000">
              <a:latin typeface="LM Sans 10"/>
              <a:cs typeface="LM Sans 10"/>
            </a:endParaRPr>
          </a:p>
        </p:txBody>
      </p:sp>
      <p:sp>
        <p:nvSpPr>
          <p:cNvPr id="10" name="object 10"/>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5" action="ppaction://hlinksldjump"/>
              </a:rPr>
              <a:t>Probabilistic Database</a:t>
            </a:r>
            <a:r>
              <a:rPr sz="700" spc="-25" dirty="0">
                <a:solidFill>
                  <a:srgbClr val="909B9D"/>
                </a:solidFill>
                <a:latin typeface="LM Sans 8"/>
                <a:cs typeface="LM Sans 8"/>
                <a:hlinkClick r:id="rId5" action="ppaction://hlinksldjump"/>
              </a:rPr>
              <a:t> </a:t>
            </a:r>
            <a:r>
              <a:rPr sz="700" dirty="0">
                <a:solidFill>
                  <a:srgbClr val="909B9D"/>
                </a:solidFill>
                <a:latin typeface="LM Sans 8"/>
                <a:cs typeface="LM Sans 8"/>
                <a:hlinkClick r:id="rId5" action="ppaction://hlinksldjump"/>
              </a:rPr>
              <a:t>Modeling</a:t>
            </a:r>
            <a:r>
              <a:rPr sz="700" dirty="0">
                <a:solidFill>
                  <a:srgbClr val="909B9D"/>
                </a:solidFill>
                <a:latin typeface="LM Sans 8"/>
                <a:cs typeface="LM Sans 8"/>
              </a:rPr>
              <a:t>8/26</a:t>
            </a:r>
            <a:endParaRPr sz="700">
              <a:latin typeface="LM Sans 8"/>
              <a:cs typeface="LM Sans 8"/>
            </a:endParaRPr>
          </a:p>
        </p:txBody>
      </p:sp>
    </p:spTree>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3863975" cy="207645"/>
          </a:xfrm>
          <a:prstGeom prst="rect">
            <a:avLst/>
          </a:prstGeom>
        </p:spPr>
        <p:txBody>
          <a:bodyPr vert="horz" wrap="square" lIns="0" tIns="12065" rIns="0" bIns="0" rtlCol="0">
            <a:spAutoFit/>
          </a:bodyPr>
          <a:lstStyle/>
          <a:p>
            <a:pPr marL="12700">
              <a:lnSpc>
                <a:spcPct val="100000"/>
              </a:lnSpc>
              <a:spcBef>
                <a:spcPts val="95"/>
              </a:spcBef>
            </a:pPr>
            <a:r>
              <a:rPr dirty="0"/>
              <a:t>Model </a:t>
            </a:r>
            <a:r>
              <a:rPr spc="-5" dirty="0"/>
              <a:t>Implementation with Probabilistic</a:t>
            </a:r>
            <a:r>
              <a:rPr dirty="0"/>
              <a:t> </a:t>
            </a:r>
            <a:r>
              <a:rPr spc="-5" dirty="0"/>
              <a:t>Programming</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1993900" cy="5080"/>
            </a:xfrm>
            <a:custGeom>
              <a:avLst/>
              <a:gdLst/>
              <a:ahLst/>
              <a:cxnLst/>
              <a:rect l="l" t="t" r="r" b="b"/>
              <a:pathLst>
                <a:path w="1993900" h="5079">
                  <a:moveTo>
                    <a:pt x="0" y="5060"/>
                  </a:moveTo>
                  <a:lnTo>
                    <a:pt x="0" y="0"/>
                  </a:lnTo>
                  <a:lnTo>
                    <a:pt x="1993823" y="0"/>
                  </a:lnTo>
                  <a:lnTo>
                    <a:pt x="1993823"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47294" y="496930"/>
            <a:ext cx="2602230" cy="453390"/>
          </a:xfrm>
          <a:prstGeom prst="rect">
            <a:avLst/>
          </a:prstGeom>
        </p:spPr>
        <p:txBody>
          <a:bodyPr vert="horz" wrap="square" lIns="0" tIns="12065" rIns="0" bIns="0" rtlCol="0">
            <a:spAutoFit/>
          </a:bodyPr>
          <a:lstStyle/>
          <a:p>
            <a:pPr marL="12700">
              <a:lnSpc>
                <a:spcPct val="100000"/>
              </a:lnSpc>
              <a:spcBef>
                <a:spcPts val="95"/>
              </a:spcBef>
            </a:pPr>
            <a:r>
              <a:rPr sz="1000" b="1" spc="-5" dirty="0">
                <a:solidFill>
                  <a:srgbClr val="22373A"/>
                </a:solidFill>
                <a:latin typeface="LM Sans 10"/>
                <a:cs typeface="LM Sans 10"/>
              </a:rPr>
              <a:t>Probabilistic</a:t>
            </a:r>
            <a:r>
              <a:rPr sz="1000" b="1" spc="-10" dirty="0">
                <a:solidFill>
                  <a:srgbClr val="22373A"/>
                </a:solidFill>
                <a:latin typeface="LM Sans 10"/>
                <a:cs typeface="LM Sans 10"/>
              </a:rPr>
              <a:t> </a:t>
            </a:r>
            <a:r>
              <a:rPr sz="1000" b="1" spc="-5" dirty="0">
                <a:solidFill>
                  <a:srgbClr val="22373A"/>
                </a:solidFill>
                <a:latin typeface="LM Sans 10"/>
                <a:cs typeface="LM Sans 10"/>
              </a:rPr>
              <a:t>Programming</a:t>
            </a:r>
            <a:r>
              <a:rPr sz="1000" spc="-5" dirty="0">
                <a:solidFill>
                  <a:srgbClr val="22373A"/>
                </a:solidFill>
                <a:latin typeface="LM Sans 10"/>
                <a:cs typeface="LM Sans 10"/>
              </a:rPr>
              <a:t>:</a:t>
            </a:r>
            <a:endParaRPr sz="1000">
              <a:latin typeface="LM Sans 10"/>
              <a:cs typeface="LM Sans 10"/>
            </a:endParaRPr>
          </a:p>
          <a:p>
            <a:pPr>
              <a:lnSpc>
                <a:spcPct val="100000"/>
              </a:lnSpc>
              <a:spcBef>
                <a:spcPts val="20"/>
              </a:spcBef>
            </a:pPr>
            <a:endParaRPr sz="650">
              <a:latin typeface="LM Sans 10"/>
              <a:cs typeface="LM Sans 10"/>
            </a:endParaRPr>
          </a:p>
          <a:p>
            <a:pPr marL="265430" indent="-127000">
              <a:lnSpc>
                <a:spcPct val="100000"/>
              </a:lnSpc>
              <a:buFont typeface="Arial"/>
              <a:buChar char="•"/>
              <a:tabLst>
                <a:tab pos="266065" algn="l"/>
              </a:tabLst>
            </a:pPr>
            <a:r>
              <a:rPr sz="1000" spc="-15" dirty="0">
                <a:solidFill>
                  <a:srgbClr val="22373A"/>
                </a:solidFill>
                <a:latin typeface="LM Sans 10"/>
                <a:cs typeface="LM Sans 10"/>
              </a:rPr>
              <a:t>Paradigm for </a:t>
            </a:r>
            <a:r>
              <a:rPr sz="1000" dirty="0">
                <a:solidFill>
                  <a:srgbClr val="22373A"/>
                </a:solidFill>
                <a:latin typeface="LM Sans 10"/>
                <a:cs typeface="LM Sans 10"/>
              </a:rPr>
              <a:t>specifying </a:t>
            </a:r>
            <a:r>
              <a:rPr sz="1000" spc="-5" dirty="0">
                <a:solidFill>
                  <a:srgbClr val="22373A"/>
                </a:solidFill>
                <a:latin typeface="LM Sans 10"/>
                <a:cs typeface="LM Sans 10"/>
              </a:rPr>
              <a:t>probabilistic </a:t>
            </a:r>
            <a:r>
              <a:rPr sz="1000" dirty="0">
                <a:solidFill>
                  <a:srgbClr val="22373A"/>
                </a:solidFill>
                <a:latin typeface="LM Sans 10"/>
                <a:cs typeface="LM Sans 10"/>
              </a:rPr>
              <a:t>models</a:t>
            </a:r>
            <a:endParaRPr sz="1000">
              <a:latin typeface="LM Sans 10"/>
              <a:cs typeface="LM Sans 10"/>
            </a:endParaRPr>
          </a:p>
        </p:txBody>
      </p:sp>
      <p:sp>
        <p:nvSpPr>
          <p:cNvPr id="10" name="object 10"/>
          <p:cNvSpPr/>
          <p:nvPr/>
        </p:nvSpPr>
        <p:spPr>
          <a:xfrm>
            <a:off x="1619999" y="1151656"/>
            <a:ext cx="2520026" cy="576648"/>
          </a:xfrm>
          <a:prstGeom prst="rect">
            <a:avLst/>
          </a:prstGeom>
          <a:blipFill>
            <a:blip r:embed="rId5" cstate="print"/>
            <a:stretch>
              <a:fillRect/>
            </a:stretch>
          </a:blipFill>
        </p:spPr>
        <p:txBody>
          <a:bodyPr wrap="square" lIns="0" tIns="0" rIns="0" bIns="0" rtlCol="0"/>
          <a:lstStyle/>
          <a:p>
            <a:endParaRPr/>
          </a:p>
        </p:txBody>
      </p:sp>
      <p:sp>
        <p:nvSpPr>
          <p:cNvPr id="11" name="object 11"/>
          <p:cNvSpPr txBox="1"/>
          <p:nvPr/>
        </p:nvSpPr>
        <p:spPr>
          <a:xfrm>
            <a:off x="347294" y="1928169"/>
            <a:ext cx="2954020" cy="666115"/>
          </a:xfrm>
          <a:prstGeom prst="rect">
            <a:avLst/>
          </a:prstGeom>
        </p:spPr>
        <p:txBody>
          <a:bodyPr vert="horz" wrap="square" lIns="0" tIns="12065" rIns="0" bIns="0" rtlCol="0">
            <a:spAutoFit/>
          </a:bodyPr>
          <a:lstStyle/>
          <a:p>
            <a:pPr marL="12700">
              <a:lnSpc>
                <a:spcPct val="100000"/>
              </a:lnSpc>
              <a:spcBef>
                <a:spcPts val="95"/>
              </a:spcBef>
            </a:pPr>
            <a:r>
              <a:rPr sz="1000" b="1" spc="-5" dirty="0">
                <a:solidFill>
                  <a:srgbClr val="22373A"/>
                </a:solidFill>
                <a:latin typeface="LM Sans 10"/>
                <a:cs typeface="LM Sans 10"/>
              </a:rPr>
              <a:t>Our</a:t>
            </a:r>
            <a:r>
              <a:rPr sz="1000" b="1" spc="-10" dirty="0">
                <a:solidFill>
                  <a:srgbClr val="22373A"/>
                </a:solidFill>
                <a:latin typeface="LM Sans 10"/>
                <a:cs typeface="LM Sans 10"/>
              </a:rPr>
              <a:t> </a:t>
            </a:r>
            <a:r>
              <a:rPr sz="1000" b="1" spc="-5" dirty="0">
                <a:solidFill>
                  <a:srgbClr val="22373A"/>
                </a:solidFill>
                <a:latin typeface="LM Sans 10"/>
                <a:cs typeface="LM Sans 10"/>
              </a:rPr>
              <a:t>implementation</a:t>
            </a:r>
            <a:r>
              <a:rPr sz="1000" spc="-5" dirty="0">
                <a:solidFill>
                  <a:srgbClr val="22373A"/>
                </a:solidFill>
                <a:latin typeface="LM Sans 10"/>
                <a:cs typeface="LM Sans 10"/>
              </a:rPr>
              <a:t>:</a:t>
            </a:r>
            <a:endParaRPr sz="1000">
              <a:latin typeface="LM Sans 10"/>
              <a:cs typeface="LM Sans 10"/>
            </a:endParaRPr>
          </a:p>
          <a:p>
            <a:pPr>
              <a:lnSpc>
                <a:spcPct val="100000"/>
              </a:lnSpc>
              <a:spcBef>
                <a:spcPts val="20"/>
              </a:spcBef>
            </a:pPr>
            <a:endParaRPr sz="650">
              <a:latin typeface="LM Sans 10"/>
              <a:cs typeface="LM Sans 10"/>
            </a:endParaRPr>
          </a:p>
          <a:p>
            <a:pPr marL="265430" indent="-127000">
              <a:lnSpc>
                <a:spcPct val="100000"/>
              </a:lnSpc>
              <a:buFont typeface="Arial"/>
              <a:buChar char="•"/>
              <a:tabLst>
                <a:tab pos="266065" algn="l"/>
              </a:tabLst>
            </a:pPr>
            <a:r>
              <a:rPr sz="1000" spc="-5" dirty="0">
                <a:solidFill>
                  <a:srgbClr val="22373A"/>
                </a:solidFill>
                <a:latin typeface="LM Sans 10"/>
                <a:cs typeface="LM Sans 10"/>
              </a:rPr>
              <a:t>A sampler script to resemble the </a:t>
            </a:r>
            <a:r>
              <a:rPr sz="1000" spc="-10" dirty="0">
                <a:solidFill>
                  <a:srgbClr val="22373A"/>
                </a:solidFill>
                <a:latin typeface="LM Sans 10"/>
                <a:cs typeface="LM Sans 10"/>
              </a:rPr>
              <a:t>Bayesian</a:t>
            </a:r>
            <a:r>
              <a:rPr sz="1000" spc="15" dirty="0">
                <a:solidFill>
                  <a:srgbClr val="22373A"/>
                </a:solidFill>
                <a:latin typeface="LM Sans 10"/>
                <a:cs typeface="LM Sans 10"/>
              </a:rPr>
              <a:t> </a:t>
            </a:r>
            <a:r>
              <a:rPr sz="1000" spc="-20" dirty="0">
                <a:solidFill>
                  <a:srgbClr val="22373A"/>
                </a:solidFill>
                <a:latin typeface="LM Sans 10"/>
                <a:cs typeface="LM Sans 10"/>
              </a:rPr>
              <a:t>network</a:t>
            </a:r>
            <a:endParaRPr sz="1000">
              <a:latin typeface="LM Sans 10"/>
              <a:cs typeface="LM Sans 10"/>
            </a:endParaRPr>
          </a:p>
          <a:p>
            <a:pPr marL="265430" indent="-127000">
              <a:lnSpc>
                <a:spcPct val="100000"/>
              </a:lnSpc>
              <a:spcBef>
                <a:spcPts val="475"/>
              </a:spcBef>
              <a:buFont typeface="Arial"/>
              <a:buChar char="•"/>
              <a:tabLst>
                <a:tab pos="266065" algn="l"/>
              </a:tabLst>
            </a:pPr>
            <a:r>
              <a:rPr sz="1000" spc="-5" dirty="0">
                <a:solidFill>
                  <a:srgbClr val="22373A"/>
                </a:solidFill>
                <a:latin typeface="LM Sans 10"/>
                <a:cs typeface="LM Sans 10"/>
              </a:rPr>
              <a:t>Simulating the data generation</a:t>
            </a:r>
            <a:r>
              <a:rPr sz="1000" spc="-10" dirty="0">
                <a:solidFill>
                  <a:srgbClr val="22373A"/>
                </a:solidFill>
                <a:latin typeface="LM Sans 10"/>
                <a:cs typeface="LM Sans 10"/>
              </a:rPr>
              <a:t> </a:t>
            </a:r>
            <a:r>
              <a:rPr sz="1000" spc="-5" dirty="0">
                <a:solidFill>
                  <a:srgbClr val="22373A"/>
                </a:solidFill>
                <a:latin typeface="LM Sans 10"/>
                <a:cs typeface="LM Sans 10"/>
              </a:rPr>
              <a:t>process</a:t>
            </a:r>
            <a:endParaRPr sz="1000">
              <a:latin typeface="LM Sans 10"/>
              <a:cs typeface="LM Sans 10"/>
            </a:endParaRPr>
          </a:p>
        </p:txBody>
      </p:sp>
      <p:sp>
        <p:nvSpPr>
          <p:cNvPr id="12" name="object 12"/>
          <p:cNvSpPr txBox="1"/>
          <p:nvPr/>
        </p:nvSpPr>
        <p:spPr>
          <a:xfrm>
            <a:off x="4013631" y="3019665"/>
            <a:ext cx="148717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9/26</a:t>
            </a:r>
            <a:endParaRPr sz="700">
              <a:latin typeface="LM Sans 8"/>
              <a:cs typeface="LM Sans 8"/>
            </a:endParaRPr>
          </a:p>
        </p:txBody>
      </p:sp>
    </p:spTree>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243330" cy="207645"/>
          </a:xfrm>
          <a:prstGeom prst="rect">
            <a:avLst/>
          </a:prstGeom>
        </p:spPr>
        <p:txBody>
          <a:bodyPr vert="horz" wrap="square" lIns="0" tIns="12065" rIns="0" bIns="0" rtlCol="0">
            <a:spAutoFit/>
          </a:bodyPr>
          <a:lstStyle/>
          <a:p>
            <a:pPr marL="12700">
              <a:lnSpc>
                <a:spcPct val="100000"/>
              </a:lnSpc>
              <a:spcBef>
                <a:spcPts val="95"/>
              </a:spcBef>
            </a:pPr>
            <a:r>
              <a:rPr spc="-25" dirty="0"/>
              <a:t>Table </a:t>
            </a:r>
            <a:r>
              <a:rPr spc="-5" dirty="0"/>
              <a:t>of</a:t>
            </a:r>
            <a:r>
              <a:rPr spc="-50" dirty="0"/>
              <a:t> </a:t>
            </a:r>
            <a:r>
              <a:rPr spc="-5" dirty="0"/>
              <a:t>contents</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221615" cy="5080"/>
            </a:xfrm>
            <a:custGeom>
              <a:avLst/>
              <a:gdLst/>
              <a:ahLst/>
              <a:cxnLst/>
              <a:rect l="l" t="t" r="r" b="b"/>
              <a:pathLst>
                <a:path w="221615" h="5079">
                  <a:moveTo>
                    <a:pt x="0" y="5060"/>
                  </a:moveTo>
                  <a:lnTo>
                    <a:pt x="0" y="0"/>
                  </a:lnTo>
                  <a:lnTo>
                    <a:pt x="221575" y="0"/>
                  </a:lnTo>
                  <a:lnTo>
                    <a:pt x="221575"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47294" y="863401"/>
            <a:ext cx="1892935" cy="1298575"/>
          </a:xfrm>
          <a:prstGeom prst="rect">
            <a:avLst/>
          </a:prstGeom>
        </p:spPr>
        <p:txBody>
          <a:bodyPr vert="horz" wrap="square" lIns="0" tIns="12065" rIns="0" bIns="0" rtlCol="0">
            <a:spAutoFit/>
          </a:bodyPr>
          <a:lstStyle/>
          <a:p>
            <a:pPr marL="167005" indent="-154940">
              <a:lnSpc>
                <a:spcPct val="100000"/>
              </a:lnSpc>
              <a:spcBef>
                <a:spcPts val="95"/>
              </a:spcBef>
              <a:buAutoNum type="arabicPeriod"/>
              <a:tabLst>
                <a:tab pos="167640" algn="l"/>
              </a:tabLst>
            </a:pPr>
            <a:r>
              <a:rPr sz="1000" spc="-5" dirty="0">
                <a:solidFill>
                  <a:srgbClr val="22373A"/>
                </a:solidFill>
                <a:latin typeface="LM Sans 10"/>
                <a:cs typeface="LM Sans 10"/>
                <a:hlinkClick r:id="rId5" action="ppaction://hlinksldjump"/>
              </a:rPr>
              <a:t>Introduction</a:t>
            </a:r>
            <a:endParaRPr sz="1000">
              <a:latin typeface="LM Sans 10"/>
              <a:cs typeface="LM Sans 10"/>
            </a:endParaRPr>
          </a:p>
          <a:p>
            <a:pPr>
              <a:lnSpc>
                <a:spcPct val="100000"/>
              </a:lnSpc>
              <a:spcBef>
                <a:spcPts val="60"/>
              </a:spcBef>
              <a:buClr>
                <a:srgbClr val="22373A"/>
              </a:buClr>
              <a:buFont typeface="LM Sans 10"/>
              <a:buAutoNum type="arabicPeriod"/>
            </a:pPr>
            <a:endParaRPr sz="1100">
              <a:latin typeface="LM Sans 10"/>
              <a:cs typeface="LM Sans 10"/>
            </a:endParaRPr>
          </a:p>
          <a:p>
            <a:pPr marL="167005" indent="-154940">
              <a:lnSpc>
                <a:spcPct val="100000"/>
              </a:lnSpc>
              <a:buAutoNum type="arabicPeriod"/>
              <a:tabLst>
                <a:tab pos="167640" algn="l"/>
              </a:tabLst>
            </a:pPr>
            <a:r>
              <a:rPr sz="1000" spc="-5" dirty="0">
                <a:solidFill>
                  <a:srgbClr val="22373A"/>
                </a:solidFill>
                <a:latin typeface="LM Sans 10"/>
                <a:cs typeface="LM Sans 10"/>
                <a:hlinkClick r:id="rId6" action="ppaction://hlinksldjump"/>
              </a:rPr>
              <a:t>Probabilistic Database</a:t>
            </a:r>
            <a:r>
              <a:rPr sz="1000" spc="-30" dirty="0">
                <a:solidFill>
                  <a:srgbClr val="22373A"/>
                </a:solidFill>
                <a:latin typeface="LM Sans 10"/>
                <a:cs typeface="LM Sans 10"/>
                <a:hlinkClick r:id="rId6" action="ppaction://hlinksldjump"/>
              </a:rPr>
              <a:t> </a:t>
            </a:r>
            <a:r>
              <a:rPr sz="1000" dirty="0">
                <a:solidFill>
                  <a:srgbClr val="22373A"/>
                </a:solidFill>
                <a:latin typeface="LM Sans 10"/>
                <a:cs typeface="LM Sans 10"/>
                <a:hlinkClick r:id="rId6" action="ppaction://hlinksldjump"/>
              </a:rPr>
              <a:t>Modeling</a:t>
            </a:r>
            <a:endParaRPr sz="1000">
              <a:latin typeface="LM Sans 10"/>
              <a:cs typeface="LM Sans 10"/>
            </a:endParaRPr>
          </a:p>
          <a:p>
            <a:pPr>
              <a:lnSpc>
                <a:spcPct val="100000"/>
              </a:lnSpc>
              <a:spcBef>
                <a:spcPts val="20"/>
              </a:spcBef>
              <a:buClr>
                <a:srgbClr val="22373A"/>
              </a:buClr>
              <a:buFont typeface="LM Sans 10"/>
              <a:buAutoNum type="arabicPeriod"/>
            </a:pPr>
            <a:endParaRPr sz="1200">
              <a:latin typeface="LM Sans 10"/>
              <a:cs typeface="LM Sans 10"/>
            </a:endParaRPr>
          </a:p>
          <a:p>
            <a:pPr marL="167005" indent="-154940">
              <a:lnSpc>
                <a:spcPct val="100000"/>
              </a:lnSpc>
              <a:buAutoNum type="arabicPeriod"/>
              <a:tabLst>
                <a:tab pos="167640" algn="l"/>
              </a:tabLst>
            </a:pPr>
            <a:r>
              <a:rPr sz="1000" spc="-10" dirty="0">
                <a:solidFill>
                  <a:srgbClr val="22373A"/>
                </a:solidFill>
                <a:latin typeface="LM Sans 10"/>
                <a:cs typeface="LM Sans 10"/>
                <a:hlinkClick r:id="rId7" action="ppaction://hlinksldjump"/>
              </a:rPr>
              <a:t>Learning</a:t>
            </a:r>
            <a:r>
              <a:rPr sz="1000" spc="-75" dirty="0">
                <a:solidFill>
                  <a:srgbClr val="22373A"/>
                </a:solidFill>
                <a:latin typeface="LM Sans 10"/>
                <a:cs typeface="LM Sans 10"/>
                <a:hlinkClick r:id="rId7" action="ppaction://hlinksldjump"/>
              </a:rPr>
              <a:t> </a:t>
            </a:r>
            <a:r>
              <a:rPr sz="1000" dirty="0">
                <a:solidFill>
                  <a:srgbClr val="22373A"/>
                </a:solidFill>
                <a:latin typeface="LM Sans 10"/>
                <a:cs typeface="LM Sans 10"/>
                <a:hlinkClick r:id="rId7" action="ppaction://hlinksldjump"/>
              </a:rPr>
              <a:t>Embeddings</a:t>
            </a:r>
            <a:endParaRPr sz="1000">
              <a:latin typeface="LM Sans 10"/>
              <a:cs typeface="LM Sans 10"/>
            </a:endParaRPr>
          </a:p>
          <a:p>
            <a:pPr>
              <a:lnSpc>
                <a:spcPct val="100000"/>
              </a:lnSpc>
              <a:spcBef>
                <a:spcPts val="25"/>
              </a:spcBef>
              <a:buClr>
                <a:srgbClr val="22373A"/>
              </a:buClr>
              <a:buFont typeface="LM Sans 10"/>
              <a:buAutoNum type="arabicPeriod"/>
            </a:pPr>
            <a:endParaRPr sz="1200">
              <a:latin typeface="LM Sans 10"/>
              <a:cs typeface="LM Sans 10"/>
            </a:endParaRPr>
          </a:p>
          <a:p>
            <a:pPr marL="167005" indent="-154940">
              <a:lnSpc>
                <a:spcPct val="100000"/>
              </a:lnSpc>
              <a:buAutoNum type="arabicPeriod"/>
              <a:tabLst>
                <a:tab pos="167640" algn="l"/>
              </a:tabLst>
            </a:pPr>
            <a:r>
              <a:rPr sz="1000" spc="-5" dirty="0">
                <a:solidFill>
                  <a:srgbClr val="22373A"/>
                </a:solidFill>
                <a:latin typeface="LM Sans 10"/>
                <a:cs typeface="LM Sans 10"/>
                <a:hlinkClick r:id="rId8" action="ppaction://hlinksldjump"/>
              </a:rPr>
              <a:t>Experimental</a:t>
            </a:r>
            <a:r>
              <a:rPr sz="1000" spc="-25" dirty="0">
                <a:solidFill>
                  <a:srgbClr val="22373A"/>
                </a:solidFill>
                <a:latin typeface="LM Sans 10"/>
                <a:cs typeface="LM Sans 10"/>
                <a:hlinkClick r:id="rId8" action="ppaction://hlinksldjump"/>
              </a:rPr>
              <a:t> </a:t>
            </a:r>
            <a:r>
              <a:rPr sz="1000" spc="-5" dirty="0">
                <a:solidFill>
                  <a:srgbClr val="22373A"/>
                </a:solidFill>
                <a:latin typeface="LM Sans 10"/>
                <a:cs typeface="LM Sans 10"/>
                <a:hlinkClick r:id="rId8" action="ppaction://hlinksldjump"/>
              </a:rPr>
              <a:t>Results</a:t>
            </a:r>
            <a:endParaRPr sz="1000">
              <a:latin typeface="LM Sans 10"/>
              <a:cs typeface="LM Sans 10"/>
            </a:endParaRPr>
          </a:p>
        </p:txBody>
      </p:sp>
      <p:sp>
        <p:nvSpPr>
          <p:cNvPr id="10" name="object 10"/>
          <p:cNvSpPr txBox="1"/>
          <p:nvPr/>
        </p:nvSpPr>
        <p:spPr>
          <a:xfrm>
            <a:off x="5474741" y="2998497"/>
            <a:ext cx="213995" cy="132080"/>
          </a:xfrm>
          <a:prstGeom prst="rect">
            <a:avLst/>
          </a:prstGeom>
        </p:spPr>
        <p:txBody>
          <a:bodyPr vert="horz" wrap="square" lIns="0" tIns="12065" rIns="0" bIns="0" rtlCol="0">
            <a:spAutoFit/>
          </a:bodyPr>
          <a:lstStyle/>
          <a:p>
            <a:pPr marL="12700">
              <a:lnSpc>
                <a:spcPct val="100000"/>
              </a:lnSpc>
              <a:spcBef>
                <a:spcPts val="95"/>
              </a:spcBef>
            </a:pPr>
            <a:r>
              <a:rPr sz="700" spc="-5" dirty="0">
                <a:solidFill>
                  <a:srgbClr val="909B9D"/>
                </a:solidFill>
                <a:latin typeface="LM Sans 8"/>
                <a:cs typeface="LM Sans 8"/>
              </a:rPr>
              <a:t>1/26</a:t>
            </a:r>
            <a:endParaRPr sz="700">
              <a:latin typeface="LM Sans 8"/>
              <a:cs typeface="LM Sans 8"/>
            </a:endParaRPr>
          </a:p>
        </p:txBody>
      </p:sp>
    </p:spTree>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3863975" cy="207645"/>
          </a:xfrm>
          <a:prstGeom prst="rect">
            <a:avLst/>
          </a:prstGeom>
        </p:spPr>
        <p:txBody>
          <a:bodyPr vert="horz" wrap="square" lIns="0" tIns="12065" rIns="0" bIns="0" rtlCol="0">
            <a:spAutoFit/>
          </a:bodyPr>
          <a:lstStyle/>
          <a:p>
            <a:pPr marL="12700">
              <a:lnSpc>
                <a:spcPct val="100000"/>
              </a:lnSpc>
              <a:spcBef>
                <a:spcPts val="95"/>
              </a:spcBef>
            </a:pPr>
            <a:r>
              <a:rPr sz="1200" b="1" dirty="0">
                <a:solidFill>
                  <a:srgbClr val="F9F9F9"/>
                </a:solidFill>
                <a:latin typeface="LM Sans 10"/>
                <a:cs typeface="LM Sans 10"/>
              </a:rPr>
              <a:t>Model </a:t>
            </a:r>
            <a:r>
              <a:rPr sz="1200" b="1" spc="-5" dirty="0">
                <a:solidFill>
                  <a:srgbClr val="F9F9F9"/>
                </a:solidFill>
                <a:latin typeface="LM Sans 10"/>
                <a:cs typeface="LM Sans 10"/>
              </a:rPr>
              <a:t>Implementation with Probabilistic</a:t>
            </a:r>
            <a:r>
              <a:rPr sz="1200" b="1" dirty="0">
                <a:solidFill>
                  <a:srgbClr val="F9F9F9"/>
                </a:solidFill>
                <a:latin typeface="LM Sans 10"/>
                <a:cs typeface="LM Sans 10"/>
              </a:rPr>
              <a:t> </a:t>
            </a:r>
            <a:r>
              <a:rPr sz="1200" b="1" spc="-5" dirty="0">
                <a:solidFill>
                  <a:srgbClr val="F9F9F9"/>
                </a:solidFill>
                <a:latin typeface="LM Sans 10"/>
                <a:cs typeface="LM Sans 10"/>
              </a:rPr>
              <a:t>Programming</a:t>
            </a:r>
            <a:endParaRPr sz="1200">
              <a:latin typeface="LM Sans 10"/>
              <a:cs typeface="LM Sans 10"/>
            </a:endParaRPr>
          </a:p>
        </p:txBody>
      </p:sp>
      <p:grpSp>
        <p:nvGrpSpPr>
          <p:cNvPr id="3" name="object 3"/>
          <p:cNvGrpSpPr/>
          <p:nvPr/>
        </p:nvGrpSpPr>
        <p:grpSpPr>
          <a:xfrm>
            <a:off x="0" y="72601"/>
            <a:ext cx="5760085" cy="3070225"/>
            <a:chOff x="0" y="72601"/>
            <a:chExt cx="5760085" cy="3070225"/>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2215515" cy="5080"/>
            </a:xfrm>
            <a:custGeom>
              <a:avLst/>
              <a:gdLst/>
              <a:ahLst/>
              <a:cxnLst/>
              <a:rect l="l" t="t" r="r" b="b"/>
              <a:pathLst>
                <a:path w="2215515" h="5079">
                  <a:moveTo>
                    <a:pt x="0" y="5060"/>
                  </a:moveTo>
                  <a:lnTo>
                    <a:pt x="0" y="0"/>
                  </a:lnTo>
                  <a:lnTo>
                    <a:pt x="2215400" y="0"/>
                  </a:lnTo>
                  <a:lnTo>
                    <a:pt x="2215400" y="5060"/>
                  </a:lnTo>
                  <a:lnTo>
                    <a:pt x="0" y="5060"/>
                  </a:lnTo>
                  <a:close/>
                </a:path>
              </a:pathLst>
            </a:custGeom>
            <a:solidFill>
              <a:srgbClr val="F01B09"/>
            </a:solidFill>
          </p:spPr>
          <p:txBody>
            <a:bodyPr wrap="square" lIns="0" tIns="0" rIns="0" bIns="0" rtlCol="0"/>
            <a:lstStyle/>
            <a:p>
              <a:endParaRPr/>
            </a:p>
          </p:txBody>
        </p:sp>
        <p:sp>
          <p:nvSpPr>
            <p:cNvPr id="9" name="object 9"/>
            <p:cNvSpPr/>
            <p:nvPr/>
          </p:nvSpPr>
          <p:spPr>
            <a:xfrm>
              <a:off x="359994" y="389563"/>
              <a:ext cx="5039832" cy="2753127"/>
            </a:xfrm>
            <a:prstGeom prst="rect">
              <a:avLst/>
            </a:prstGeom>
            <a:blipFill>
              <a:blip r:embed="rId5" cstate="print"/>
              <a:stretch>
                <a:fillRect/>
              </a:stretch>
            </a:blipFill>
          </p:spPr>
          <p:txBody>
            <a:bodyPr wrap="square" lIns="0" tIns="0" rIns="0" bIns="0" rtlCol="0"/>
            <a:lstStyle/>
            <a:p>
              <a:endParaRPr/>
            </a:p>
          </p:txBody>
        </p:sp>
      </p:grpSp>
      <p:sp>
        <p:nvSpPr>
          <p:cNvPr id="10" name="object 10"/>
          <p:cNvSpPr txBox="1"/>
          <p:nvPr/>
        </p:nvSpPr>
        <p:spPr>
          <a:xfrm>
            <a:off x="3966578" y="3019665"/>
            <a:ext cx="15341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10/26</a:t>
            </a:r>
            <a:endParaRPr sz="700">
              <a:latin typeface="LM Sans 8"/>
              <a:cs typeface="LM Sans 8"/>
            </a:endParaRPr>
          </a:p>
        </p:txBody>
      </p:sp>
    </p:spTree>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3863975" cy="207645"/>
          </a:xfrm>
          <a:prstGeom prst="rect">
            <a:avLst/>
          </a:prstGeom>
        </p:spPr>
        <p:txBody>
          <a:bodyPr vert="horz" wrap="square" lIns="0" tIns="12065" rIns="0" bIns="0" rtlCol="0">
            <a:spAutoFit/>
          </a:bodyPr>
          <a:lstStyle/>
          <a:p>
            <a:pPr marL="12700">
              <a:lnSpc>
                <a:spcPct val="100000"/>
              </a:lnSpc>
              <a:spcBef>
                <a:spcPts val="95"/>
              </a:spcBef>
            </a:pPr>
            <a:r>
              <a:rPr sz="1200" b="1" dirty="0">
                <a:solidFill>
                  <a:srgbClr val="F9F9F9"/>
                </a:solidFill>
                <a:latin typeface="LM Sans 10"/>
                <a:cs typeface="LM Sans 10"/>
              </a:rPr>
              <a:t>Model </a:t>
            </a:r>
            <a:r>
              <a:rPr sz="1200" b="1" spc="-5" dirty="0">
                <a:solidFill>
                  <a:srgbClr val="F9F9F9"/>
                </a:solidFill>
                <a:latin typeface="LM Sans 10"/>
                <a:cs typeface="LM Sans 10"/>
              </a:rPr>
              <a:t>Implementation with Probabilistic</a:t>
            </a:r>
            <a:r>
              <a:rPr sz="1200" b="1" dirty="0">
                <a:solidFill>
                  <a:srgbClr val="F9F9F9"/>
                </a:solidFill>
                <a:latin typeface="LM Sans 10"/>
                <a:cs typeface="LM Sans 10"/>
              </a:rPr>
              <a:t> </a:t>
            </a:r>
            <a:r>
              <a:rPr sz="1200" b="1" spc="-5" dirty="0">
                <a:solidFill>
                  <a:srgbClr val="F9F9F9"/>
                </a:solidFill>
                <a:latin typeface="LM Sans 10"/>
                <a:cs typeface="LM Sans 10"/>
              </a:rPr>
              <a:t>Programming</a:t>
            </a:r>
            <a:endParaRPr sz="1200">
              <a:latin typeface="LM Sans 10"/>
              <a:cs typeface="LM Sans 10"/>
            </a:endParaRPr>
          </a:p>
        </p:txBody>
      </p:sp>
      <p:grpSp>
        <p:nvGrpSpPr>
          <p:cNvPr id="3" name="object 3"/>
          <p:cNvGrpSpPr/>
          <p:nvPr/>
        </p:nvGrpSpPr>
        <p:grpSpPr>
          <a:xfrm>
            <a:off x="0" y="72601"/>
            <a:ext cx="5760085" cy="3070225"/>
            <a:chOff x="0" y="72601"/>
            <a:chExt cx="5760085" cy="3070225"/>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2215515" cy="5080"/>
            </a:xfrm>
            <a:custGeom>
              <a:avLst/>
              <a:gdLst/>
              <a:ahLst/>
              <a:cxnLst/>
              <a:rect l="l" t="t" r="r" b="b"/>
              <a:pathLst>
                <a:path w="2215515" h="5079">
                  <a:moveTo>
                    <a:pt x="0" y="5060"/>
                  </a:moveTo>
                  <a:lnTo>
                    <a:pt x="0" y="0"/>
                  </a:lnTo>
                  <a:lnTo>
                    <a:pt x="2215400" y="0"/>
                  </a:lnTo>
                  <a:lnTo>
                    <a:pt x="2215400" y="5060"/>
                  </a:lnTo>
                  <a:lnTo>
                    <a:pt x="0" y="5060"/>
                  </a:lnTo>
                  <a:close/>
                </a:path>
              </a:pathLst>
            </a:custGeom>
            <a:solidFill>
              <a:srgbClr val="F01B09"/>
            </a:solidFill>
          </p:spPr>
          <p:txBody>
            <a:bodyPr wrap="square" lIns="0" tIns="0" rIns="0" bIns="0" rtlCol="0"/>
            <a:lstStyle/>
            <a:p>
              <a:endParaRPr/>
            </a:p>
          </p:txBody>
        </p:sp>
        <p:sp>
          <p:nvSpPr>
            <p:cNvPr id="9" name="object 9"/>
            <p:cNvSpPr/>
            <p:nvPr/>
          </p:nvSpPr>
          <p:spPr>
            <a:xfrm>
              <a:off x="359994" y="389563"/>
              <a:ext cx="5039832" cy="2753127"/>
            </a:xfrm>
            <a:prstGeom prst="rect">
              <a:avLst/>
            </a:prstGeom>
            <a:blipFill>
              <a:blip r:embed="rId5" cstate="print"/>
              <a:stretch>
                <a:fillRect/>
              </a:stretch>
            </a:blipFill>
          </p:spPr>
          <p:txBody>
            <a:bodyPr wrap="square" lIns="0" tIns="0" rIns="0" bIns="0" rtlCol="0"/>
            <a:lstStyle/>
            <a:p>
              <a:endParaRPr/>
            </a:p>
          </p:txBody>
        </p:sp>
      </p:grpSp>
      <p:sp>
        <p:nvSpPr>
          <p:cNvPr id="10" name="object 10"/>
          <p:cNvSpPr txBox="1"/>
          <p:nvPr/>
        </p:nvSpPr>
        <p:spPr>
          <a:xfrm>
            <a:off x="3966578" y="3019665"/>
            <a:ext cx="15341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Probabilistic Database</a:t>
            </a:r>
            <a:r>
              <a:rPr sz="700" spc="-25" dirty="0">
                <a:solidFill>
                  <a:srgbClr val="909B9D"/>
                </a:solidFill>
                <a:latin typeface="LM Sans 8"/>
                <a:cs typeface="LM Sans 8"/>
                <a:hlinkClick r:id="rId6" action="ppaction://hlinksldjump"/>
              </a:rPr>
              <a:t> </a:t>
            </a:r>
            <a:r>
              <a:rPr sz="700" dirty="0">
                <a:solidFill>
                  <a:srgbClr val="909B9D"/>
                </a:solidFill>
                <a:latin typeface="LM Sans 8"/>
                <a:cs typeface="LM Sans 8"/>
                <a:hlinkClick r:id="rId6" action="ppaction://hlinksldjump"/>
              </a:rPr>
              <a:t>Modeling</a:t>
            </a:r>
            <a:r>
              <a:rPr sz="700" dirty="0">
                <a:solidFill>
                  <a:srgbClr val="909B9D"/>
                </a:solidFill>
                <a:latin typeface="LM Sans 8"/>
                <a:cs typeface="LM Sans 8"/>
              </a:rPr>
              <a:t>10/26</a:t>
            </a:r>
            <a:endParaRPr sz="700">
              <a:latin typeface="LM Sans 8"/>
              <a:cs typeface="LM Sans 8"/>
            </a:endParaRPr>
          </a:p>
        </p:txBody>
      </p:sp>
    </p:spTree>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940560" cy="207645"/>
          </a:xfrm>
          <a:prstGeom prst="rect">
            <a:avLst/>
          </a:prstGeom>
        </p:spPr>
        <p:txBody>
          <a:bodyPr vert="horz" wrap="square" lIns="0" tIns="12065" rIns="0" bIns="0" rtlCol="0">
            <a:spAutoFit/>
          </a:bodyPr>
          <a:lstStyle/>
          <a:p>
            <a:pPr marL="12700">
              <a:lnSpc>
                <a:spcPct val="100000"/>
              </a:lnSpc>
              <a:spcBef>
                <a:spcPts val="95"/>
              </a:spcBef>
            </a:pPr>
            <a:r>
              <a:rPr spc="-5" dirty="0"/>
              <a:t>Problem of</a:t>
            </a:r>
            <a:r>
              <a:rPr spc="-40" dirty="0"/>
              <a:t> </a:t>
            </a:r>
            <a:r>
              <a:rPr spc="-10" dirty="0"/>
              <a:t>High-cardinality</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2437130" cy="5080"/>
            </a:xfrm>
            <a:custGeom>
              <a:avLst/>
              <a:gdLst/>
              <a:ahLst/>
              <a:cxnLst/>
              <a:rect l="l" t="t" r="r" b="b"/>
              <a:pathLst>
                <a:path w="2437130" h="5079">
                  <a:moveTo>
                    <a:pt x="0" y="5060"/>
                  </a:moveTo>
                  <a:lnTo>
                    <a:pt x="0" y="0"/>
                  </a:lnTo>
                  <a:lnTo>
                    <a:pt x="2436977" y="0"/>
                  </a:lnTo>
                  <a:lnTo>
                    <a:pt x="2436977"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359994" y="500731"/>
            <a:ext cx="5040009" cy="1453316"/>
          </a:xfrm>
          <a:prstGeom prst="rect">
            <a:avLst/>
          </a:prstGeom>
          <a:blipFill>
            <a:blip r:embed="rId5" cstate="print"/>
            <a:stretch>
              <a:fillRect/>
            </a:stretch>
          </a:blipFill>
        </p:spPr>
        <p:txBody>
          <a:bodyPr wrap="square" lIns="0" tIns="0" rIns="0" bIns="0" rtlCol="0"/>
          <a:lstStyle/>
          <a:p>
            <a:endParaRPr/>
          </a:p>
        </p:txBody>
      </p:sp>
      <p:sp>
        <p:nvSpPr>
          <p:cNvPr id="10" name="object 10"/>
          <p:cNvSpPr/>
          <p:nvPr/>
        </p:nvSpPr>
        <p:spPr>
          <a:xfrm>
            <a:off x="1124953" y="2606840"/>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1" name="object 11"/>
          <p:cNvSpPr/>
          <p:nvPr/>
        </p:nvSpPr>
        <p:spPr>
          <a:xfrm>
            <a:off x="4116654" y="2606840"/>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2" name="object 12"/>
          <p:cNvSpPr txBox="1"/>
          <p:nvPr/>
        </p:nvSpPr>
        <p:spPr>
          <a:xfrm>
            <a:off x="334594" y="2142482"/>
            <a:ext cx="4628515" cy="505459"/>
          </a:xfrm>
          <a:prstGeom prst="rect">
            <a:avLst/>
          </a:prstGeom>
        </p:spPr>
        <p:txBody>
          <a:bodyPr vert="horz" wrap="square" lIns="0" tIns="12065" rIns="0" bIns="0" rtlCol="0">
            <a:spAutoFit/>
          </a:bodyPr>
          <a:lstStyle/>
          <a:p>
            <a:pPr marL="25400">
              <a:lnSpc>
                <a:spcPct val="100000"/>
              </a:lnSpc>
              <a:spcBef>
                <a:spcPts val="95"/>
              </a:spcBef>
            </a:pPr>
            <a:r>
              <a:rPr sz="1000" b="1" spc="-10" dirty="0">
                <a:solidFill>
                  <a:srgbClr val="22373A"/>
                </a:solidFill>
                <a:latin typeface="LM Sans 10"/>
                <a:cs typeface="LM Sans 10"/>
              </a:rPr>
              <a:t>Conditional </a:t>
            </a:r>
            <a:r>
              <a:rPr sz="1000" b="1" spc="-5" dirty="0">
                <a:solidFill>
                  <a:srgbClr val="22373A"/>
                </a:solidFill>
                <a:latin typeface="LM Sans 10"/>
                <a:cs typeface="LM Sans 10"/>
              </a:rPr>
              <a:t>distribution:</a:t>
            </a:r>
            <a:endParaRPr sz="1000">
              <a:latin typeface="LM Sans 10"/>
              <a:cs typeface="LM Sans 10"/>
            </a:endParaRPr>
          </a:p>
          <a:p>
            <a:pPr>
              <a:lnSpc>
                <a:spcPct val="100000"/>
              </a:lnSpc>
              <a:spcBef>
                <a:spcPts val="20"/>
              </a:spcBef>
            </a:pPr>
            <a:endParaRPr sz="950">
              <a:latin typeface="LM Sans 10"/>
              <a:cs typeface="LM Sans 10"/>
            </a:endParaRPr>
          </a:p>
          <a:p>
            <a:pPr marL="513080">
              <a:lnSpc>
                <a:spcPct val="100000"/>
              </a:lnSpc>
            </a:pP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a:t>
            </a:r>
            <a:r>
              <a:rPr sz="1000" i="1" spc="110" dirty="0">
                <a:solidFill>
                  <a:srgbClr val="22373A"/>
                </a:solidFill>
                <a:latin typeface="LM Sans 10"/>
                <a:cs typeface="LM Sans 10"/>
              </a:rPr>
              <a:t> </a:t>
            </a:r>
            <a:r>
              <a:rPr sz="1000" i="1" spc="-5" dirty="0">
                <a:solidFill>
                  <a:srgbClr val="22373A"/>
                </a:solidFill>
                <a:latin typeface="LM Sans 10"/>
                <a:cs typeface="LM Sans 10"/>
              </a:rPr>
              <a:t>amount</a:t>
            </a:r>
            <a:r>
              <a:rPr sz="1000" i="1" spc="-95" dirty="0">
                <a:solidFill>
                  <a:srgbClr val="22373A"/>
                </a:solidFill>
                <a:latin typeface="LM Sans 10"/>
                <a:cs typeface="LM Sans 10"/>
              </a:rPr>
              <a:t> </a:t>
            </a:r>
            <a:r>
              <a:rPr sz="1000" i="1" spc="-65" dirty="0">
                <a:solidFill>
                  <a:srgbClr val="22373A"/>
                </a:solidFill>
                <a:latin typeface="DejaVu Sans"/>
                <a:cs typeface="DejaVu Sans"/>
              </a:rPr>
              <a:t>|</a:t>
            </a:r>
            <a:r>
              <a:rPr sz="1000" i="1" spc="-150" dirty="0">
                <a:solidFill>
                  <a:srgbClr val="22373A"/>
                </a:solidFill>
                <a:latin typeface="DejaVu Sans"/>
                <a:cs typeface="DejaVu Sans"/>
              </a:rPr>
              <a:t> </a:t>
            </a:r>
            <a:r>
              <a:rPr sz="1000" i="1" spc="-20" dirty="0">
                <a:solidFill>
                  <a:srgbClr val="22373A"/>
                </a:solidFill>
                <a:latin typeface="LM Sans 10"/>
                <a:cs typeface="LM Sans 10"/>
              </a:rPr>
              <a:t>keyword</a:t>
            </a:r>
            <a:r>
              <a:rPr sz="1000" i="1" spc="40" dirty="0">
                <a:solidFill>
                  <a:srgbClr val="22373A"/>
                </a:solidFill>
                <a:latin typeface="LM Sans 10"/>
                <a:cs typeface="LM Sans 10"/>
              </a:rPr>
              <a:t> </a:t>
            </a:r>
            <a:r>
              <a:rPr sz="1000" spc="-5" dirty="0">
                <a:solidFill>
                  <a:srgbClr val="22373A"/>
                </a:solidFill>
                <a:latin typeface="LM Sans 10"/>
                <a:cs typeface="LM Sans 10"/>
              </a:rPr>
              <a:t>=</a:t>
            </a:r>
            <a:r>
              <a:rPr sz="1000" spc="-50" dirty="0">
                <a:solidFill>
                  <a:srgbClr val="22373A"/>
                </a:solidFill>
                <a:latin typeface="LM Sans 10"/>
                <a:cs typeface="LM Sans 10"/>
              </a:rPr>
              <a:t> </a:t>
            </a:r>
            <a:r>
              <a:rPr sz="1000" spc="-5" dirty="0">
                <a:solidFill>
                  <a:srgbClr val="22373A"/>
                </a:solidFill>
                <a:latin typeface="Latin Modern Math"/>
                <a:cs typeface="Latin Modern Math"/>
              </a:rPr>
              <a:t>“Ratschen-Kabelschere”</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i="1" spc="65" dirty="0">
                <a:solidFill>
                  <a:srgbClr val="22373A"/>
                </a:solidFill>
                <a:latin typeface="DejaVu Sans"/>
                <a:cs typeface="DejaVu Sans"/>
              </a:rPr>
              <a:t>N</a:t>
            </a:r>
            <a:r>
              <a:rPr sz="1000" i="1" spc="-175" dirty="0">
                <a:solidFill>
                  <a:srgbClr val="22373A"/>
                </a:solidFill>
                <a:latin typeface="DejaVu Sans"/>
                <a:cs typeface="DejaVu Sans"/>
              </a:rPr>
              <a:t> </a:t>
            </a:r>
            <a:r>
              <a:rPr sz="1000" spc="-5" dirty="0">
                <a:solidFill>
                  <a:srgbClr val="22373A"/>
                </a:solidFill>
                <a:latin typeface="LM Sans 10"/>
                <a:cs typeface="LM Sans 10"/>
              </a:rPr>
              <a:t>(</a:t>
            </a:r>
            <a:r>
              <a:rPr sz="1000" i="1" spc="-5" dirty="0">
                <a:solidFill>
                  <a:srgbClr val="22373A"/>
                </a:solidFill>
                <a:latin typeface="LM Sans 10"/>
                <a:cs typeface="LM Sans 10"/>
              </a:rPr>
              <a:t>ek</a:t>
            </a:r>
            <a:r>
              <a:rPr sz="1000" i="1" spc="114" dirty="0">
                <a:solidFill>
                  <a:srgbClr val="22373A"/>
                </a:solidFill>
                <a:latin typeface="LM Sans 10"/>
                <a:cs typeface="LM Sans 10"/>
              </a:rPr>
              <a:t> </a:t>
            </a:r>
            <a:r>
              <a:rPr sz="1000" i="1" spc="-15" dirty="0">
                <a:solidFill>
                  <a:srgbClr val="22373A"/>
                </a:solidFill>
                <a:latin typeface="LM Sans 10"/>
                <a:cs typeface="LM Sans 10"/>
              </a:rPr>
              <a:t>amount</a:t>
            </a:r>
            <a:r>
              <a:rPr sz="1000" i="1" spc="-15" dirty="0">
                <a:solidFill>
                  <a:srgbClr val="22373A"/>
                </a:solidFill>
                <a:latin typeface="DejaVu Sans"/>
                <a:cs typeface="DejaVu Sans"/>
              </a:rPr>
              <a:t>|</a:t>
            </a:r>
            <a:r>
              <a:rPr sz="1000" i="1" spc="-15" dirty="0">
                <a:solidFill>
                  <a:srgbClr val="F01B09"/>
                </a:solidFill>
                <a:latin typeface="Verdana"/>
                <a:cs typeface="Verdana"/>
              </a:rPr>
              <a:t>µ,</a:t>
            </a:r>
            <a:r>
              <a:rPr sz="1000" i="1" spc="-180" dirty="0">
                <a:solidFill>
                  <a:srgbClr val="F01B09"/>
                </a:solidFill>
                <a:latin typeface="Verdana"/>
                <a:cs typeface="Verdana"/>
              </a:rPr>
              <a:t> </a:t>
            </a:r>
            <a:r>
              <a:rPr sz="1000" i="1" spc="5" dirty="0">
                <a:solidFill>
                  <a:srgbClr val="F01B09"/>
                </a:solidFill>
                <a:latin typeface="Verdana"/>
                <a:cs typeface="Verdana"/>
              </a:rPr>
              <a:t>σ</a:t>
            </a:r>
            <a:r>
              <a:rPr sz="1050" spc="7" baseline="27777" dirty="0">
                <a:solidFill>
                  <a:srgbClr val="F01B09"/>
                </a:solidFill>
                <a:latin typeface="LM Sans 8"/>
                <a:cs typeface="LM Sans 8"/>
              </a:rPr>
              <a:t>2</a:t>
            </a:r>
            <a:r>
              <a:rPr sz="1000" spc="5" dirty="0">
                <a:solidFill>
                  <a:srgbClr val="22373A"/>
                </a:solidFill>
                <a:latin typeface="LM Sans 10"/>
                <a:cs typeface="LM Sans 10"/>
              </a:rPr>
              <a:t>)</a:t>
            </a:r>
            <a:endParaRPr sz="1000">
              <a:latin typeface="LM Sans 10"/>
              <a:cs typeface="LM Sans 10"/>
            </a:endParaRPr>
          </a:p>
        </p:txBody>
      </p:sp>
      <p:sp>
        <p:nvSpPr>
          <p:cNvPr id="13" name="object 13"/>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Learning</a:t>
            </a:r>
            <a:r>
              <a:rPr sz="700" spc="-2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11/26</a:t>
            </a:r>
            <a:endParaRPr sz="700">
              <a:latin typeface="LM Sans 8"/>
              <a:cs typeface="LM Sans 8"/>
            </a:endParaRPr>
          </a:p>
        </p:txBody>
      </p:sp>
    </p:spTree>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1940560"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Problem of</a:t>
            </a:r>
            <a:r>
              <a:rPr sz="1200" b="1" spc="-40" dirty="0">
                <a:solidFill>
                  <a:srgbClr val="F9F9F9"/>
                </a:solidFill>
                <a:latin typeface="LM Sans 10"/>
                <a:cs typeface="LM Sans 10"/>
              </a:rPr>
              <a:t> </a:t>
            </a:r>
            <a:r>
              <a:rPr sz="1200" b="1" spc="-10" dirty="0">
                <a:solidFill>
                  <a:srgbClr val="F9F9F9"/>
                </a:solidFill>
                <a:latin typeface="LM Sans 10"/>
                <a:cs typeface="LM Sans 10"/>
              </a:rPr>
              <a:t>High-cardinality</a:t>
            </a:r>
            <a:endParaRPr sz="1200">
              <a:latin typeface="LM Sans 10"/>
              <a:cs typeface="LM Sans 10"/>
            </a:endParaRP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2437130" cy="5080"/>
            </a:xfrm>
            <a:custGeom>
              <a:avLst/>
              <a:gdLst/>
              <a:ahLst/>
              <a:cxnLst/>
              <a:rect l="l" t="t" r="r" b="b"/>
              <a:pathLst>
                <a:path w="2437130" h="5079">
                  <a:moveTo>
                    <a:pt x="0" y="5060"/>
                  </a:moveTo>
                  <a:lnTo>
                    <a:pt x="0" y="0"/>
                  </a:lnTo>
                  <a:lnTo>
                    <a:pt x="2436977" y="0"/>
                  </a:lnTo>
                  <a:lnTo>
                    <a:pt x="2436977"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359994" y="500731"/>
            <a:ext cx="5040009" cy="1453316"/>
          </a:xfrm>
          <a:prstGeom prst="rect">
            <a:avLst/>
          </a:prstGeom>
          <a:blipFill>
            <a:blip r:embed="rId5" cstate="print"/>
            <a:stretch>
              <a:fillRect/>
            </a:stretch>
          </a:blipFill>
        </p:spPr>
        <p:txBody>
          <a:bodyPr wrap="square" lIns="0" tIns="0" rIns="0" bIns="0" rtlCol="0"/>
          <a:lstStyle/>
          <a:p>
            <a:endParaRPr/>
          </a:p>
        </p:txBody>
      </p:sp>
      <p:sp>
        <p:nvSpPr>
          <p:cNvPr id="10" name="object 10"/>
          <p:cNvSpPr/>
          <p:nvPr/>
        </p:nvSpPr>
        <p:spPr>
          <a:xfrm>
            <a:off x="1124953" y="2606840"/>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1" name="object 11"/>
          <p:cNvSpPr/>
          <p:nvPr/>
        </p:nvSpPr>
        <p:spPr>
          <a:xfrm>
            <a:off x="4116654" y="2606840"/>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2" name="object 12"/>
          <p:cNvSpPr txBox="1"/>
          <p:nvPr/>
        </p:nvSpPr>
        <p:spPr>
          <a:xfrm>
            <a:off x="347294" y="2170317"/>
            <a:ext cx="1419225" cy="156210"/>
          </a:xfrm>
          <a:prstGeom prst="rect">
            <a:avLst/>
          </a:prstGeom>
        </p:spPr>
        <p:txBody>
          <a:bodyPr vert="horz" wrap="square" lIns="0" tIns="0" rIns="0" bIns="0" rtlCol="0">
            <a:spAutoFit/>
          </a:bodyPr>
          <a:lstStyle/>
          <a:p>
            <a:pPr marL="12700">
              <a:lnSpc>
                <a:spcPts val="1075"/>
              </a:lnSpc>
            </a:pPr>
            <a:r>
              <a:rPr sz="1000" b="1" spc="-10" dirty="0">
                <a:solidFill>
                  <a:srgbClr val="22373A"/>
                </a:solidFill>
                <a:latin typeface="LM Sans 10"/>
                <a:cs typeface="LM Sans 10"/>
              </a:rPr>
              <a:t>Conditional</a:t>
            </a:r>
            <a:r>
              <a:rPr sz="1000" b="1" spc="-30" dirty="0">
                <a:solidFill>
                  <a:srgbClr val="22373A"/>
                </a:solidFill>
                <a:latin typeface="LM Sans 10"/>
                <a:cs typeface="LM Sans 10"/>
              </a:rPr>
              <a:t> </a:t>
            </a:r>
            <a:r>
              <a:rPr sz="1000" b="1" spc="-5" dirty="0">
                <a:solidFill>
                  <a:srgbClr val="22373A"/>
                </a:solidFill>
                <a:latin typeface="LM Sans 10"/>
                <a:cs typeface="LM Sans 10"/>
              </a:rPr>
              <a:t>distribution:</a:t>
            </a:r>
            <a:endParaRPr sz="1000">
              <a:latin typeface="LM Sans 10"/>
              <a:cs typeface="LM Sans 10"/>
            </a:endParaRPr>
          </a:p>
        </p:txBody>
      </p:sp>
      <p:sp>
        <p:nvSpPr>
          <p:cNvPr id="13" name="object 13"/>
          <p:cNvSpPr txBox="1"/>
          <p:nvPr/>
        </p:nvSpPr>
        <p:spPr>
          <a:xfrm>
            <a:off x="347294" y="2483357"/>
            <a:ext cx="5153025" cy="651510"/>
          </a:xfrm>
          <a:prstGeom prst="rect">
            <a:avLst/>
          </a:prstGeom>
        </p:spPr>
        <p:txBody>
          <a:bodyPr vert="horz" wrap="square" lIns="0" tIns="0" rIns="0" bIns="0" rtlCol="0">
            <a:spAutoFit/>
          </a:bodyPr>
          <a:lstStyle/>
          <a:p>
            <a:pPr marL="500380">
              <a:lnSpc>
                <a:spcPts val="1190"/>
              </a:lnSpc>
            </a:pP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a:t>
            </a:r>
            <a:r>
              <a:rPr sz="1000" i="1" spc="105" dirty="0">
                <a:solidFill>
                  <a:srgbClr val="22373A"/>
                </a:solidFill>
                <a:latin typeface="LM Sans 10"/>
                <a:cs typeface="LM Sans 10"/>
              </a:rPr>
              <a:t> </a:t>
            </a:r>
            <a:r>
              <a:rPr sz="1000" i="1" spc="-5" dirty="0">
                <a:solidFill>
                  <a:srgbClr val="22373A"/>
                </a:solidFill>
                <a:latin typeface="LM Sans 10"/>
                <a:cs typeface="LM Sans 10"/>
              </a:rPr>
              <a:t>amount</a:t>
            </a:r>
            <a:r>
              <a:rPr sz="1000" i="1" spc="-95" dirty="0">
                <a:solidFill>
                  <a:srgbClr val="22373A"/>
                </a:solidFill>
                <a:latin typeface="LM Sans 10"/>
                <a:cs typeface="LM Sans 10"/>
              </a:rPr>
              <a:t> </a:t>
            </a:r>
            <a:r>
              <a:rPr sz="1000" i="1" spc="-65" dirty="0">
                <a:solidFill>
                  <a:srgbClr val="22373A"/>
                </a:solidFill>
                <a:latin typeface="DejaVu Sans"/>
                <a:cs typeface="DejaVu Sans"/>
              </a:rPr>
              <a:t>|</a:t>
            </a:r>
            <a:r>
              <a:rPr sz="1000" i="1" spc="-155" dirty="0">
                <a:solidFill>
                  <a:srgbClr val="22373A"/>
                </a:solidFill>
                <a:latin typeface="DejaVu Sans"/>
                <a:cs typeface="DejaVu Sans"/>
              </a:rPr>
              <a:t> </a:t>
            </a:r>
            <a:r>
              <a:rPr sz="1000" i="1" spc="-20" dirty="0">
                <a:solidFill>
                  <a:srgbClr val="22373A"/>
                </a:solidFill>
                <a:latin typeface="LM Sans 10"/>
                <a:cs typeface="LM Sans 10"/>
              </a:rPr>
              <a:t>keyword</a:t>
            </a:r>
            <a:r>
              <a:rPr sz="1000" i="1" spc="40"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spc="-5" dirty="0">
                <a:solidFill>
                  <a:srgbClr val="22373A"/>
                </a:solidFill>
                <a:latin typeface="Latin Modern Math"/>
                <a:cs typeface="Latin Modern Math"/>
              </a:rPr>
              <a:t>“Ratschen-Kabelschere”</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i="1" spc="65" dirty="0">
                <a:solidFill>
                  <a:srgbClr val="22373A"/>
                </a:solidFill>
                <a:latin typeface="DejaVu Sans"/>
                <a:cs typeface="DejaVu Sans"/>
              </a:rPr>
              <a:t>N</a:t>
            </a:r>
            <a:r>
              <a:rPr sz="1000" i="1" spc="-175" dirty="0">
                <a:solidFill>
                  <a:srgbClr val="22373A"/>
                </a:solidFill>
                <a:latin typeface="DejaVu Sans"/>
                <a:cs typeface="DejaVu Sans"/>
              </a:rPr>
              <a:t> </a:t>
            </a:r>
            <a:r>
              <a:rPr sz="1000" spc="-5" dirty="0">
                <a:solidFill>
                  <a:srgbClr val="22373A"/>
                </a:solidFill>
                <a:latin typeface="LM Sans 10"/>
                <a:cs typeface="LM Sans 10"/>
              </a:rPr>
              <a:t>(</a:t>
            </a:r>
            <a:r>
              <a:rPr sz="1000" i="1" spc="-5" dirty="0">
                <a:solidFill>
                  <a:srgbClr val="22373A"/>
                </a:solidFill>
                <a:latin typeface="LM Sans 10"/>
                <a:cs typeface="LM Sans 10"/>
              </a:rPr>
              <a:t>ek</a:t>
            </a:r>
            <a:r>
              <a:rPr sz="1000" i="1" spc="110" dirty="0">
                <a:solidFill>
                  <a:srgbClr val="22373A"/>
                </a:solidFill>
                <a:latin typeface="LM Sans 10"/>
                <a:cs typeface="LM Sans 10"/>
              </a:rPr>
              <a:t> </a:t>
            </a:r>
            <a:r>
              <a:rPr sz="1000" i="1" spc="-15" dirty="0">
                <a:solidFill>
                  <a:srgbClr val="22373A"/>
                </a:solidFill>
                <a:latin typeface="LM Sans 10"/>
                <a:cs typeface="LM Sans 10"/>
              </a:rPr>
              <a:t>amount</a:t>
            </a:r>
            <a:r>
              <a:rPr sz="1000" i="1" spc="-15" dirty="0">
                <a:solidFill>
                  <a:srgbClr val="22373A"/>
                </a:solidFill>
                <a:latin typeface="DejaVu Sans"/>
                <a:cs typeface="DejaVu Sans"/>
              </a:rPr>
              <a:t>|</a:t>
            </a:r>
            <a:r>
              <a:rPr sz="1000" i="1" spc="-15" dirty="0">
                <a:solidFill>
                  <a:srgbClr val="F01B09"/>
                </a:solidFill>
                <a:latin typeface="Verdana"/>
                <a:cs typeface="Verdana"/>
              </a:rPr>
              <a:t>µ,</a:t>
            </a:r>
            <a:r>
              <a:rPr sz="1000" i="1" spc="-185" dirty="0">
                <a:solidFill>
                  <a:srgbClr val="F01B09"/>
                </a:solidFill>
                <a:latin typeface="Verdana"/>
                <a:cs typeface="Verdana"/>
              </a:rPr>
              <a:t> </a:t>
            </a:r>
            <a:r>
              <a:rPr sz="1000" i="1" spc="5" dirty="0">
                <a:solidFill>
                  <a:srgbClr val="F01B09"/>
                </a:solidFill>
                <a:latin typeface="Verdana"/>
                <a:cs typeface="Verdana"/>
              </a:rPr>
              <a:t>σ</a:t>
            </a:r>
            <a:r>
              <a:rPr sz="1050" spc="7" baseline="27777" dirty="0">
                <a:solidFill>
                  <a:srgbClr val="F01B09"/>
                </a:solidFill>
                <a:latin typeface="LM Sans 8"/>
                <a:cs typeface="LM Sans 8"/>
              </a:rPr>
              <a:t>2</a:t>
            </a:r>
            <a:r>
              <a:rPr sz="1000" spc="5" dirty="0">
                <a:solidFill>
                  <a:srgbClr val="22373A"/>
                </a:solidFill>
                <a:latin typeface="LM Sans 10"/>
                <a:cs typeface="LM Sans 10"/>
              </a:rPr>
              <a:t>)</a:t>
            </a:r>
            <a:endParaRPr sz="1000">
              <a:latin typeface="LM Sans 10"/>
              <a:cs typeface="LM Sans 10"/>
            </a:endParaRPr>
          </a:p>
          <a:p>
            <a:pPr marL="12700">
              <a:lnSpc>
                <a:spcPct val="100000"/>
              </a:lnSpc>
              <a:spcBef>
                <a:spcPts val="880"/>
              </a:spcBef>
            </a:pPr>
            <a:r>
              <a:rPr sz="1000" i="1" spc="155" dirty="0">
                <a:solidFill>
                  <a:srgbClr val="F01B09"/>
                </a:solidFill>
                <a:latin typeface="DejaVu Sans"/>
                <a:cs typeface="DejaVu Sans"/>
              </a:rPr>
              <a:t>⇒ </a:t>
            </a:r>
            <a:r>
              <a:rPr sz="1000" spc="-5" dirty="0">
                <a:solidFill>
                  <a:srgbClr val="F01B09"/>
                </a:solidFill>
                <a:latin typeface="LM Sans 10"/>
                <a:cs typeface="LM Sans 10"/>
              </a:rPr>
              <a:t>Not enough evidence to justify </a:t>
            </a:r>
            <a:r>
              <a:rPr sz="1000" i="1" spc="-45" dirty="0">
                <a:solidFill>
                  <a:srgbClr val="F01B09"/>
                </a:solidFill>
                <a:latin typeface="Verdana"/>
                <a:cs typeface="Verdana"/>
              </a:rPr>
              <a:t>µ </a:t>
            </a:r>
            <a:r>
              <a:rPr sz="1000" spc="-5" dirty="0">
                <a:solidFill>
                  <a:srgbClr val="F01B09"/>
                </a:solidFill>
                <a:latin typeface="LM Sans 10"/>
                <a:cs typeface="LM Sans 10"/>
              </a:rPr>
              <a:t>and</a:t>
            </a:r>
            <a:r>
              <a:rPr sz="1000" spc="-125" dirty="0">
                <a:solidFill>
                  <a:srgbClr val="F01B09"/>
                </a:solidFill>
                <a:latin typeface="LM Sans 10"/>
                <a:cs typeface="LM Sans 10"/>
              </a:rPr>
              <a:t> </a:t>
            </a:r>
            <a:r>
              <a:rPr sz="1000" i="1" spc="-15" dirty="0">
                <a:solidFill>
                  <a:srgbClr val="F01B09"/>
                </a:solidFill>
                <a:latin typeface="Verdana"/>
                <a:cs typeface="Verdana"/>
              </a:rPr>
              <a:t>σ</a:t>
            </a:r>
            <a:r>
              <a:rPr sz="1000" spc="-15" dirty="0">
                <a:solidFill>
                  <a:srgbClr val="F01B09"/>
                </a:solidFill>
                <a:latin typeface="LM Sans 10"/>
                <a:cs typeface="LM Sans 10"/>
              </a:rPr>
              <a:t>!</a:t>
            </a:r>
            <a:endParaRPr sz="1000">
              <a:latin typeface="LM Sans 10"/>
              <a:cs typeface="LM Sans 10"/>
            </a:endParaRPr>
          </a:p>
          <a:p>
            <a:pPr marR="5080" algn="r">
              <a:lnSpc>
                <a:spcPct val="100000"/>
              </a:lnSpc>
              <a:spcBef>
                <a:spcPts val="880"/>
              </a:spcBef>
            </a:pPr>
            <a:r>
              <a:rPr sz="700" spc="-5" dirty="0">
                <a:solidFill>
                  <a:srgbClr val="909B9D"/>
                </a:solidFill>
                <a:latin typeface="LM Sans 8"/>
                <a:cs typeface="LM Sans 8"/>
                <a:hlinkClick r:id="rId6" action="ppaction://hlinksldjump"/>
              </a:rPr>
              <a:t>Learning</a:t>
            </a:r>
            <a:r>
              <a:rPr sz="700" spc="-3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11/26</a:t>
            </a:r>
            <a:endParaRPr sz="700">
              <a:latin typeface="LM Sans 8"/>
              <a:cs typeface="LM Sans 8"/>
            </a:endParaRPr>
          </a:p>
        </p:txBody>
      </p:sp>
    </p:spTree>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1940560"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Problem of</a:t>
            </a:r>
            <a:r>
              <a:rPr sz="1200" b="1" spc="-40" dirty="0">
                <a:solidFill>
                  <a:srgbClr val="F9F9F9"/>
                </a:solidFill>
                <a:latin typeface="LM Sans 10"/>
                <a:cs typeface="LM Sans 10"/>
              </a:rPr>
              <a:t> </a:t>
            </a:r>
            <a:r>
              <a:rPr sz="1200" b="1" spc="-10" dirty="0">
                <a:solidFill>
                  <a:srgbClr val="F9F9F9"/>
                </a:solidFill>
                <a:latin typeface="LM Sans 10"/>
                <a:cs typeface="LM Sans 10"/>
              </a:rPr>
              <a:t>High-cardinality</a:t>
            </a:r>
            <a:endParaRPr sz="1200">
              <a:latin typeface="LM Sans 10"/>
              <a:cs typeface="LM Sans 10"/>
            </a:endParaRP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2437130" cy="5080"/>
            </a:xfrm>
            <a:custGeom>
              <a:avLst/>
              <a:gdLst/>
              <a:ahLst/>
              <a:cxnLst/>
              <a:rect l="l" t="t" r="r" b="b"/>
              <a:pathLst>
                <a:path w="2437130" h="5079">
                  <a:moveTo>
                    <a:pt x="0" y="5060"/>
                  </a:moveTo>
                  <a:lnTo>
                    <a:pt x="0" y="0"/>
                  </a:lnTo>
                  <a:lnTo>
                    <a:pt x="2436977" y="0"/>
                  </a:lnTo>
                  <a:lnTo>
                    <a:pt x="2436977"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359994" y="500727"/>
            <a:ext cx="5039846" cy="1453269"/>
          </a:xfrm>
          <a:prstGeom prst="rect">
            <a:avLst/>
          </a:prstGeom>
          <a:blipFill>
            <a:blip r:embed="rId5" cstate="print"/>
            <a:stretch>
              <a:fillRect/>
            </a:stretch>
          </a:blipFill>
        </p:spPr>
        <p:txBody>
          <a:bodyPr wrap="square" lIns="0" tIns="0" rIns="0" bIns="0" rtlCol="0"/>
          <a:lstStyle/>
          <a:p>
            <a:endParaRPr/>
          </a:p>
        </p:txBody>
      </p:sp>
      <p:sp>
        <p:nvSpPr>
          <p:cNvPr id="10" name="object 10"/>
          <p:cNvSpPr/>
          <p:nvPr/>
        </p:nvSpPr>
        <p:spPr>
          <a:xfrm>
            <a:off x="1124953" y="2606840"/>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1" name="object 11"/>
          <p:cNvSpPr/>
          <p:nvPr/>
        </p:nvSpPr>
        <p:spPr>
          <a:xfrm>
            <a:off x="4116654" y="2606840"/>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2" name="object 12"/>
          <p:cNvSpPr txBox="1"/>
          <p:nvPr/>
        </p:nvSpPr>
        <p:spPr>
          <a:xfrm>
            <a:off x="347294" y="2170317"/>
            <a:ext cx="1419225" cy="156210"/>
          </a:xfrm>
          <a:prstGeom prst="rect">
            <a:avLst/>
          </a:prstGeom>
        </p:spPr>
        <p:txBody>
          <a:bodyPr vert="horz" wrap="square" lIns="0" tIns="0" rIns="0" bIns="0" rtlCol="0">
            <a:spAutoFit/>
          </a:bodyPr>
          <a:lstStyle/>
          <a:p>
            <a:pPr marL="12700">
              <a:lnSpc>
                <a:spcPts val="1075"/>
              </a:lnSpc>
            </a:pPr>
            <a:r>
              <a:rPr sz="1000" b="1" spc="-10" dirty="0">
                <a:solidFill>
                  <a:srgbClr val="22373A"/>
                </a:solidFill>
                <a:latin typeface="LM Sans 10"/>
                <a:cs typeface="LM Sans 10"/>
              </a:rPr>
              <a:t>Conditional</a:t>
            </a:r>
            <a:r>
              <a:rPr sz="1000" b="1" spc="-30" dirty="0">
                <a:solidFill>
                  <a:srgbClr val="22373A"/>
                </a:solidFill>
                <a:latin typeface="LM Sans 10"/>
                <a:cs typeface="LM Sans 10"/>
              </a:rPr>
              <a:t> </a:t>
            </a:r>
            <a:r>
              <a:rPr sz="1000" b="1" spc="-5" dirty="0">
                <a:solidFill>
                  <a:srgbClr val="22373A"/>
                </a:solidFill>
                <a:latin typeface="LM Sans 10"/>
                <a:cs typeface="LM Sans 10"/>
              </a:rPr>
              <a:t>distribution:</a:t>
            </a:r>
            <a:endParaRPr sz="1000">
              <a:latin typeface="LM Sans 10"/>
              <a:cs typeface="LM Sans 10"/>
            </a:endParaRPr>
          </a:p>
        </p:txBody>
      </p:sp>
      <p:sp>
        <p:nvSpPr>
          <p:cNvPr id="13" name="object 13"/>
          <p:cNvSpPr txBox="1"/>
          <p:nvPr/>
        </p:nvSpPr>
        <p:spPr>
          <a:xfrm>
            <a:off x="347294" y="2483357"/>
            <a:ext cx="5153025" cy="651510"/>
          </a:xfrm>
          <a:prstGeom prst="rect">
            <a:avLst/>
          </a:prstGeom>
        </p:spPr>
        <p:txBody>
          <a:bodyPr vert="horz" wrap="square" lIns="0" tIns="0" rIns="0" bIns="0" rtlCol="0">
            <a:spAutoFit/>
          </a:bodyPr>
          <a:lstStyle/>
          <a:p>
            <a:pPr marL="500380">
              <a:lnSpc>
                <a:spcPts val="1190"/>
              </a:lnSpc>
            </a:pP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a:t>
            </a:r>
            <a:r>
              <a:rPr sz="1000" i="1" spc="105" dirty="0">
                <a:solidFill>
                  <a:srgbClr val="22373A"/>
                </a:solidFill>
                <a:latin typeface="LM Sans 10"/>
                <a:cs typeface="LM Sans 10"/>
              </a:rPr>
              <a:t> </a:t>
            </a:r>
            <a:r>
              <a:rPr sz="1000" i="1" spc="-5" dirty="0">
                <a:solidFill>
                  <a:srgbClr val="22373A"/>
                </a:solidFill>
                <a:latin typeface="LM Sans 10"/>
                <a:cs typeface="LM Sans 10"/>
              </a:rPr>
              <a:t>amount</a:t>
            </a:r>
            <a:r>
              <a:rPr sz="1000" i="1" spc="-95" dirty="0">
                <a:solidFill>
                  <a:srgbClr val="22373A"/>
                </a:solidFill>
                <a:latin typeface="LM Sans 10"/>
                <a:cs typeface="LM Sans 10"/>
              </a:rPr>
              <a:t> </a:t>
            </a:r>
            <a:r>
              <a:rPr sz="1000" i="1" spc="-65" dirty="0">
                <a:solidFill>
                  <a:srgbClr val="22373A"/>
                </a:solidFill>
                <a:latin typeface="DejaVu Sans"/>
                <a:cs typeface="DejaVu Sans"/>
              </a:rPr>
              <a:t>|</a:t>
            </a:r>
            <a:r>
              <a:rPr sz="1000" i="1" spc="-155" dirty="0">
                <a:solidFill>
                  <a:srgbClr val="22373A"/>
                </a:solidFill>
                <a:latin typeface="DejaVu Sans"/>
                <a:cs typeface="DejaVu Sans"/>
              </a:rPr>
              <a:t> </a:t>
            </a:r>
            <a:r>
              <a:rPr sz="1000" i="1" spc="-20" dirty="0">
                <a:solidFill>
                  <a:srgbClr val="22373A"/>
                </a:solidFill>
                <a:latin typeface="LM Sans 10"/>
                <a:cs typeface="LM Sans 10"/>
              </a:rPr>
              <a:t>keyword</a:t>
            </a:r>
            <a:r>
              <a:rPr sz="1000" i="1" spc="40"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spc="-5" dirty="0">
                <a:solidFill>
                  <a:srgbClr val="22373A"/>
                </a:solidFill>
                <a:latin typeface="Latin Modern Math"/>
                <a:cs typeface="Latin Modern Math"/>
              </a:rPr>
              <a:t>“Ratschen-Kabelschere”</a:t>
            </a:r>
            <a:r>
              <a:rPr sz="1000" spc="-5" dirty="0">
                <a:solidFill>
                  <a:srgbClr val="22373A"/>
                </a:solidFill>
                <a:latin typeface="LM Sans 10"/>
                <a:cs typeface="LM Sans 10"/>
              </a:rPr>
              <a:t>)</a:t>
            </a:r>
            <a:r>
              <a:rPr sz="1000" spc="-55" dirty="0">
                <a:solidFill>
                  <a:srgbClr val="22373A"/>
                </a:solidFill>
                <a:latin typeface="LM Sans 10"/>
                <a:cs typeface="LM Sans 10"/>
              </a:rPr>
              <a:t> </a:t>
            </a:r>
            <a:r>
              <a:rPr sz="1000" spc="-5" dirty="0">
                <a:solidFill>
                  <a:srgbClr val="22373A"/>
                </a:solidFill>
                <a:latin typeface="LM Sans 10"/>
                <a:cs typeface="LM Sans 10"/>
              </a:rPr>
              <a:t>=</a:t>
            </a:r>
            <a:r>
              <a:rPr sz="1000" spc="-60" dirty="0">
                <a:solidFill>
                  <a:srgbClr val="22373A"/>
                </a:solidFill>
                <a:latin typeface="LM Sans 10"/>
                <a:cs typeface="LM Sans 10"/>
              </a:rPr>
              <a:t> </a:t>
            </a:r>
            <a:r>
              <a:rPr sz="1000" i="1" spc="65" dirty="0">
                <a:solidFill>
                  <a:srgbClr val="22373A"/>
                </a:solidFill>
                <a:latin typeface="DejaVu Sans"/>
                <a:cs typeface="DejaVu Sans"/>
              </a:rPr>
              <a:t>N</a:t>
            </a:r>
            <a:r>
              <a:rPr sz="1000" i="1" spc="-175" dirty="0">
                <a:solidFill>
                  <a:srgbClr val="22373A"/>
                </a:solidFill>
                <a:latin typeface="DejaVu Sans"/>
                <a:cs typeface="DejaVu Sans"/>
              </a:rPr>
              <a:t> </a:t>
            </a:r>
            <a:r>
              <a:rPr sz="1000" spc="-5" dirty="0">
                <a:solidFill>
                  <a:srgbClr val="22373A"/>
                </a:solidFill>
                <a:latin typeface="LM Sans 10"/>
                <a:cs typeface="LM Sans 10"/>
              </a:rPr>
              <a:t>(</a:t>
            </a:r>
            <a:r>
              <a:rPr sz="1000" i="1" spc="-5" dirty="0">
                <a:solidFill>
                  <a:srgbClr val="22373A"/>
                </a:solidFill>
                <a:latin typeface="LM Sans 10"/>
                <a:cs typeface="LM Sans 10"/>
              </a:rPr>
              <a:t>ek</a:t>
            </a:r>
            <a:r>
              <a:rPr sz="1000" i="1" spc="110" dirty="0">
                <a:solidFill>
                  <a:srgbClr val="22373A"/>
                </a:solidFill>
                <a:latin typeface="LM Sans 10"/>
                <a:cs typeface="LM Sans 10"/>
              </a:rPr>
              <a:t> </a:t>
            </a:r>
            <a:r>
              <a:rPr sz="1000" i="1" spc="-15" dirty="0">
                <a:solidFill>
                  <a:srgbClr val="22373A"/>
                </a:solidFill>
                <a:latin typeface="LM Sans 10"/>
                <a:cs typeface="LM Sans 10"/>
              </a:rPr>
              <a:t>amount</a:t>
            </a:r>
            <a:r>
              <a:rPr sz="1000" i="1" spc="-15" dirty="0">
                <a:solidFill>
                  <a:srgbClr val="22373A"/>
                </a:solidFill>
                <a:latin typeface="DejaVu Sans"/>
                <a:cs typeface="DejaVu Sans"/>
              </a:rPr>
              <a:t>|</a:t>
            </a:r>
            <a:r>
              <a:rPr sz="1000" i="1" spc="-15" dirty="0">
                <a:solidFill>
                  <a:srgbClr val="F01B09"/>
                </a:solidFill>
                <a:latin typeface="Verdana"/>
                <a:cs typeface="Verdana"/>
              </a:rPr>
              <a:t>µ,</a:t>
            </a:r>
            <a:r>
              <a:rPr sz="1000" i="1" spc="-185" dirty="0">
                <a:solidFill>
                  <a:srgbClr val="F01B09"/>
                </a:solidFill>
                <a:latin typeface="Verdana"/>
                <a:cs typeface="Verdana"/>
              </a:rPr>
              <a:t> </a:t>
            </a:r>
            <a:r>
              <a:rPr sz="1000" i="1" spc="5" dirty="0">
                <a:solidFill>
                  <a:srgbClr val="F01B09"/>
                </a:solidFill>
                <a:latin typeface="Verdana"/>
                <a:cs typeface="Verdana"/>
              </a:rPr>
              <a:t>σ</a:t>
            </a:r>
            <a:r>
              <a:rPr sz="1050" spc="7" baseline="27777" dirty="0">
                <a:solidFill>
                  <a:srgbClr val="F01B09"/>
                </a:solidFill>
                <a:latin typeface="LM Sans 8"/>
                <a:cs typeface="LM Sans 8"/>
              </a:rPr>
              <a:t>2</a:t>
            </a:r>
            <a:r>
              <a:rPr sz="1000" spc="5" dirty="0">
                <a:solidFill>
                  <a:srgbClr val="22373A"/>
                </a:solidFill>
                <a:latin typeface="LM Sans 10"/>
                <a:cs typeface="LM Sans 10"/>
              </a:rPr>
              <a:t>)</a:t>
            </a:r>
            <a:endParaRPr sz="1000">
              <a:latin typeface="LM Sans 10"/>
              <a:cs typeface="LM Sans 10"/>
            </a:endParaRPr>
          </a:p>
          <a:p>
            <a:pPr marL="12700">
              <a:lnSpc>
                <a:spcPct val="100000"/>
              </a:lnSpc>
              <a:spcBef>
                <a:spcPts val="880"/>
              </a:spcBef>
            </a:pPr>
            <a:r>
              <a:rPr sz="1000" i="1" spc="155" dirty="0">
                <a:solidFill>
                  <a:srgbClr val="F01B09"/>
                </a:solidFill>
                <a:latin typeface="DejaVu Sans"/>
                <a:cs typeface="DejaVu Sans"/>
              </a:rPr>
              <a:t>⇒ </a:t>
            </a:r>
            <a:r>
              <a:rPr sz="1000" spc="-5" dirty="0">
                <a:solidFill>
                  <a:srgbClr val="F01B09"/>
                </a:solidFill>
                <a:latin typeface="LM Sans 10"/>
                <a:cs typeface="LM Sans 10"/>
              </a:rPr>
              <a:t>Not enough evidence to justify </a:t>
            </a:r>
            <a:r>
              <a:rPr sz="1000" i="1" spc="-45" dirty="0">
                <a:solidFill>
                  <a:srgbClr val="F01B09"/>
                </a:solidFill>
                <a:latin typeface="Verdana"/>
                <a:cs typeface="Verdana"/>
              </a:rPr>
              <a:t>µ </a:t>
            </a:r>
            <a:r>
              <a:rPr sz="1000" spc="-5" dirty="0">
                <a:solidFill>
                  <a:srgbClr val="F01B09"/>
                </a:solidFill>
                <a:latin typeface="LM Sans 10"/>
                <a:cs typeface="LM Sans 10"/>
              </a:rPr>
              <a:t>and</a:t>
            </a:r>
            <a:r>
              <a:rPr sz="1000" spc="-125" dirty="0">
                <a:solidFill>
                  <a:srgbClr val="F01B09"/>
                </a:solidFill>
                <a:latin typeface="LM Sans 10"/>
                <a:cs typeface="LM Sans 10"/>
              </a:rPr>
              <a:t> </a:t>
            </a:r>
            <a:r>
              <a:rPr sz="1000" i="1" spc="-15" dirty="0">
                <a:solidFill>
                  <a:srgbClr val="F01B09"/>
                </a:solidFill>
                <a:latin typeface="Verdana"/>
                <a:cs typeface="Verdana"/>
              </a:rPr>
              <a:t>σ</a:t>
            </a:r>
            <a:r>
              <a:rPr sz="1000" spc="-15" dirty="0">
                <a:solidFill>
                  <a:srgbClr val="F01B09"/>
                </a:solidFill>
                <a:latin typeface="LM Sans 10"/>
                <a:cs typeface="LM Sans 10"/>
              </a:rPr>
              <a:t>!</a:t>
            </a:r>
            <a:endParaRPr sz="1000">
              <a:latin typeface="LM Sans 10"/>
              <a:cs typeface="LM Sans 10"/>
            </a:endParaRPr>
          </a:p>
          <a:p>
            <a:pPr marR="5080" algn="r">
              <a:lnSpc>
                <a:spcPct val="100000"/>
              </a:lnSpc>
              <a:spcBef>
                <a:spcPts val="880"/>
              </a:spcBef>
            </a:pPr>
            <a:r>
              <a:rPr sz="700" spc="-5" dirty="0">
                <a:solidFill>
                  <a:srgbClr val="909B9D"/>
                </a:solidFill>
                <a:latin typeface="LM Sans 8"/>
                <a:cs typeface="LM Sans 8"/>
                <a:hlinkClick r:id="rId6" action="ppaction://hlinksldjump"/>
              </a:rPr>
              <a:t>Learning</a:t>
            </a:r>
            <a:r>
              <a:rPr sz="700" spc="-3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11/26</a:t>
            </a:r>
            <a:endParaRPr sz="700">
              <a:latin typeface="LM Sans 8"/>
              <a:cs typeface="LM Sans 8"/>
            </a:endParaRPr>
          </a:p>
        </p:txBody>
      </p:sp>
    </p:spTree>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647825" cy="207645"/>
          </a:xfrm>
          <a:prstGeom prst="rect">
            <a:avLst/>
          </a:prstGeom>
        </p:spPr>
        <p:txBody>
          <a:bodyPr vert="horz" wrap="square" lIns="0" tIns="12065" rIns="0" bIns="0" rtlCol="0">
            <a:spAutoFit/>
          </a:bodyPr>
          <a:lstStyle/>
          <a:p>
            <a:pPr marL="12700">
              <a:lnSpc>
                <a:spcPct val="100000"/>
              </a:lnSpc>
              <a:spcBef>
                <a:spcPts val="95"/>
              </a:spcBef>
            </a:pPr>
            <a:r>
              <a:rPr spc="-5" dirty="0"/>
              <a:t>What </a:t>
            </a:r>
            <a:r>
              <a:rPr spc="-20" dirty="0"/>
              <a:t>are</a:t>
            </a:r>
            <a:r>
              <a:rPr spc="-75" dirty="0"/>
              <a:t> </a:t>
            </a:r>
            <a:r>
              <a:rPr dirty="0"/>
              <a:t>Embeddings?</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2658745" cy="5080"/>
            </a:xfrm>
            <a:custGeom>
              <a:avLst/>
              <a:gdLst/>
              <a:ahLst/>
              <a:cxnLst/>
              <a:rect l="l" t="t" r="r" b="b"/>
              <a:pathLst>
                <a:path w="2658745" h="5079">
                  <a:moveTo>
                    <a:pt x="0" y="5060"/>
                  </a:moveTo>
                  <a:lnTo>
                    <a:pt x="0" y="0"/>
                  </a:lnTo>
                  <a:lnTo>
                    <a:pt x="2658465" y="0"/>
                  </a:lnTo>
                  <a:lnTo>
                    <a:pt x="2658465"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473837" y="408476"/>
            <a:ext cx="4311650" cy="374650"/>
          </a:xfrm>
          <a:prstGeom prst="rect">
            <a:avLst/>
          </a:prstGeom>
        </p:spPr>
        <p:txBody>
          <a:bodyPr vert="horz" wrap="square" lIns="0" tIns="34925" rIns="0" bIns="0" rtlCol="0">
            <a:spAutoFit/>
          </a:bodyPr>
          <a:lstStyle/>
          <a:p>
            <a:pPr marL="139065" indent="-127000">
              <a:lnSpc>
                <a:spcPct val="100000"/>
              </a:lnSpc>
              <a:spcBef>
                <a:spcPts val="275"/>
              </a:spcBef>
              <a:buFont typeface="Arial"/>
              <a:buChar char="•"/>
              <a:tabLst>
                <a:tab pos="139700" algn="l"/>
              </a:tabLst>
            </a:pPr>
            <a:r>
              <a:rPr sz="1000" spc="-5" dirty="0">
                <a:solidFill>
                  <a:srgbClr val="22373A"/>
                </a:solidFill>
                <a:latin typeface="LM Sans 10"/>
                <a:cs typeface="LM Sans 10"/>
              </a:rPr>
              <a:t>In NLP: High-dimensional </a:t>
            </a:r>
            <a:r>
              <a:rPr sz="1000" spc="-10" dirty="0">
                <a:solidFill>
                  <a:srgbClr val="22373A"/>
                </a:solidFill>
                <a:latin typeface="LM Sans 10"/>
                <a:cs typeface="LM Sans 10"/>
              </a:rPr>
              <a:t>vector </a:t>
            </a:r>
            <a:r>
              <a:rPr sz="1000" spc="-5" dirty="0">
                <a:solidFill>
                  <a:srgbClr val="22373A"/>
                </a:solidFill>
                <a:latin typeface="LM Sans 10"/>
                <a:cs typeface="LM Sans 10"/>
              </a:rPr>
              <a:t>representations </a:t>
            </a:r>
            <a:r>
              <a:rPr sz="1000" spc="-15" dirty="0">
                <a:solidFill>
                  <a:srgbClr val="22373A"/>
                </a:solidFill>
                <a:latin typeface="LM Sans 10"/>
                <a:cs typeface="LM Sans 10"/>
              </a:rPr>
              <a:t>for</a:t>
            </a:r>
            <a:r>
              <a:rPr sz="1000" spc="15" dirty="0">
                <a:solidFill>
                  <a:srgbClr val="22373A"/>
                </a:solidFill>
                <a:latin typeface="LM Sans 10"/>
                <a:cs typeface="LM Sans 10"/>
              </a:rPr>
              <a:t> </a:t>
            </a:r>
            <a:r>
              <a:rPr sz="1000" spc="-15" dirty="0">
                <a:solidFill>
                  <a:srgbClr val="22373A"/>
                </a:solidFill>
                <a:latin typeface="LM Sans 10"/>
                <a:cs typeface="LM Sans 10"/>
              </a:rPr>
              <a:t>words</a:t>
            </a:r>
            <a:endParaRPr sz="1000">
              <a:latin typeface="LM Sans 10"/>
              <a:cs typeface="LM Sans 10"/>
            </a:endParaRPr>
          </a:p>
          <a:p>
            <a:pPr marL="139065" indent="-127000">
              <a:lnSpc>
                <a:spcPct val="100000"/>
              </a:lnSpc>
              <a:spcBef>
                <a:spcPts val="175"/>
              </a:spcBef>
              <a:buFont typeface="Arial"/>
              <a:buChar char="•"/>
              <a:tabLst>
                <a:tab pos="139700" algn="l"/>
              </a:tabLst>
            </a:pPr>
            <a:r>
              <a:rPr sz="1000" spc="-15" dirty="0">
                <a:solidFill>
                  <a:srgbClr val="22373A"/>
                </a:solidFill>
                <a:latin typeface="LM Sans 10"/>
                <a:cs typeface="LM Sans 10"/>
              </a:rPr>
              <a:t>Words </a:t>
            </a:r>
            <a:r>
              <a:rPr sz="1000" spc="-5" dirty="0">
                <a:solidFill>
                  <a:srgbClr val="22373A"/>
                </a:solidFill>
                <a:latin typeface="LM Sans 10"/>
                <a:cs typeface="LM Sans 10"/>
              </a:rPr>
              <a:t>that </a:t>
            </a:r>
            <a:r>
              <a:rPr sz="1000" spc="-10" dirty="0">
                <a:solidFill>
                  <a:srgbClr val="22373A"/>
                </a:solidFill>
                <a:latin typeface="LM Sans 10"/>
                <a:cs typeface="LM Sans 10"/>
              </a:rPr>
              <a:t>share </a:t>
            </a:r>
            <a:r>
              <a:rPr sz="1000" spc="-5" dirty="0">
                <a:solidFill>
                  <a:srgbClr val="22373A"/>
                </a:solidFill>
                <a:latin typeface="LM Sans 10"/>
                <a:cs typeface="LM Sans 10"/>
              </a:rPr>
              <a:t>common contexts </a:t>
            </a:r>
            <a:r>
              <a:rPr sz="1000" spc="-15" dirty="0">
                <a:solidFill>
                  <a:srgbClr val="22373A"/>
                </a:solidFill>
                <a:latin typeface="LM Sans 10"/>
                <a:cs typeface="LM Sans 10"/>
              </a:rPr>
              <a:t>are </a:t>
            </a:r>
            <a:r>
              <a:rPr sz="1000" spc="-5" dirty="0">
                <a:solidFill>
                  <a:srgbClr val="22373A"/>
                </a:solidFill>
                <a:latin typeface="LM Sans 10"/>
                <a:cs typeface="LM Sans 10"/>
              </a:rPr>
              <a:t>close to each other in the </a:t>
            </a:r>
            <a:r>
              <a:rPr sz="1000" spc="-10" dirty="0">
                <a:solidFill>
                  <a:srgbClr val="22373A"/>
                </a:solidFill>
                <a:latin typeface="LM Sans 10"/>
                <a:cs typeface="LM Sans 10"/>
              </a:rPr>
              <a:t>vector</a:t>
            </a:r>
            <a:r>
              <a:rPr sz="1000" spc="105" dirty="0">
                <a:solidFill>
                  <a:srgbClr val="22373A"/>
                </a:solidFill>
                <a:latin typeface="LM Sans 10"/>
                <a:cs typeface="LM Sans 10"/>
              </a:rPr>
              <a:t> </a:t>
            </a:r>
            <a:r>
              <a:rPr sz="1000" spc="-5" dirty="0">
                <a:solidFill>
                  <a:srgbClr val="22373A"/>
                </a:solidFill>
                <a:latin typeface="LM Sans 10"/>
                <a:cs typeface="LM Sans 10"/>
              </a:rPr>
              <a:t>space</a:t>
            </a:r>
            <a:endParaRPr sz="1000">
              <a:latin typeface="LM Sans 10"/>
              <a:cs typeface="LM Sans 10"/>
            </a:endParaRPr>
          </a:p>
        </p:txBody>
      </p:sp>
      <p:sp>
        <p:nvSpPr>
          <p:cNvPr id="10" name="object 10"/>
          <p:cNvSpPr/>
          <p:nvPr/>
        </p:nvSpPr>
        <p:spPr>
          <a:xfrm>
            <a:off x="359994" y="902524"/>
            <a:ext cx="3527872" cy="2181784"/>
          </a:xfrm>
          <a:prstGeom prst="rect">
            <a:avLst/>
          </a:prstGeom>
          <a:blipFill>
            <a:blip r:embed="rId5" cstate="print"/>
            <a:stretch>
              <a:fillRect/>
            </a:stretch>
          </a:blipFill>
        </p:spPr>
        <p:txBody>
          <a:bodyPr wrap="square" lIns="0" tIns="0" rIns="0" bIns="0" rtlCol="0"/>
          <a:lstStyle/>
          <a:p>
            <a:endParaRPr/>
          </a:p>
        </p:txBody>
      </p:sp>
      <p:sp>
        <p:nvSpPr>
          <p:cNvPr id="11" name="object 11"/>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Learning</a:t>
            </a:r>
            <a:r>
              <a:rPr sz="700" spc="-2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12/26</a:t>
            </a:r>
            <a:endParaRPr sz="700">
              <a:latin typeface="LM Sans 8"/>
              <a:cs typeface="LM Sans 8"/>
            </a:endParaRPr>
          </a:p>
        </p:txBody>
      </p:sp>
    </p:spTree>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2613660"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Neighbors in High-dimensional</a:t>
            </a:r>
            <a:r>
              <a:rPr sz="1200" b="1" spc="-35" dirty="0">
                <a:solidFill>
                  <a:srgbClr val="F9F9F9"/>
                </a:solidFill>
                <a:latin typeface="LM Sans 10"/>
                <a:cs typeface="LM Sans 10"/>
              </a:rPr>
              <a:t> </a:t>
            </a:r>
            <a:r>
              <a:rPr sz="1200" b="1" spc="-5" dirty="0">
                <a:solidFill>
                  <a:srgbClr val="F9F9F9"/>
                </a:solidFill>
                <a:latin typeface="LM Sans 10"/>
                <a:cs typeface="LM Sans 10"/>
              </a:rPr>
              <a:t>Space</a:t>
            </a:r>
            <a:endParaRPr sz="1200">
              <a:latin typeface="LM Sans 10"/>
              <a:cs typeface="LM Sans 10"/>
            </a:endParaRPr>
          </a:p>
        </p:txBody>
      </p:sp>
      <p:grpSp>
        <p:nvGrpSpPr>
          <p:cNvPr id="3" name="object 3"/>
          <p:cNvGrpSpPr/>
          <p:nvPr/>
        </p:nvGrpSpPr>
        <p:grpSpPr>
          <a:xfrm>
            <a:off x="0" y="72601"/>
            <a:ext cx="5760085" cy="2806065"/>
            <a:chOff x="0" y="72601"/>
            <a:chExt cx="5760085" cy="2806065"/>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2880360" cy="5080"/>
            </a:xfrm>
            <a:custGeom>
              <a:avLst/>
              <a:gdLst/>
              <a:ahLst/>
              <a:cxnLst/>
              <a:rect l="l" t="t" r="r" b="b"/>
              <a:pathLst>
                <a:path w="2880360" h="5079">
                  <a:moveTo>
                    <a:pt x="0" y="5060"/>
                  </a:moveTo>
                  <a:lnTo>
                    <a:pt x="0" y="0"/>
                  </a:lnTo>
                  <a:lnTo>
                    <a:pt x="2880042" y="0"/>
                  </a:lnTo>
                  <a:lnTo>
                    <a:pt x="2880042" y="5060"/>
                  </a:lnTo>
                  <a:lnTo>
                    <a:pt x="0" y="5060"/>
                  </a:lnTo>
                  <a:close/>
                </a:path>
              </a:pathLst>
            </a:custGeom>
            <a:solidFill>
              <a:srgbClr val="F01B09"/>
            </a:solidFill>
          </p:spPr>
          <p:txBody>
            <a:bodyPr wrap="square" lIns="0" tIns="0" rIns="0" bIns="0" rtlCol="0"/>
            <a:lstStyle/>
            <a:p>
              <a:endParaRPr/>
            </a:p>
          </p:txBody>
        </p:sp>
        <p:sp>
          <p:nvSpPr>
            <p:cNvPr id="9" name="object 9"/>
            <p:cNvSpPr/>
            <p:nvPr/>
          </p:nvSpPr>
          <p:spPr>
            <a:xfrm>
              <a:off x="863993" y="389524"/>
              <a:ext cx="4032037" cy="2488777"/>
            </a:xfrm>
            <a:prstGeom prst="rect">
              <a:avLst/>
            </a:prstGeom>
            <a:blipFill>
              <a:blip r:embed="rId5" cstate="print"/>
              <a:stretch>
                <a:fillRect/>
              </a:stretch>
            </a:blipFill>
          </p:spPr>
          <p:txBody>
            <a:bodyPr wrap="square" lIns="0" tIns="0" rIns="0" bIns="0" rtlCol="0"/>
            <a:lstStyle/>
            <a:p>
              <a:endParaRPr/>
            </a:p>
          </p:txBody>
        </p:sp>
      </p:grpSp>
      <p:sp>
        <p:nvSpPr>
          <p:cNvPr id="10" name="object 10"/>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Learning</a:t>
            </a:r>
            <a:r>
              <a:rPr sz="700" spc="-2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13/26</a:t>
            </a:r>
            <a:endParaRPr sz="700">
              <a:latin typeface="LM Sans 8"/>
              <a:cs typeface="LM Sans 8"/>
            </a:endParaRPr>
          </a:p>
        </p:txBody>
      </p:sp>
    </p:spTree>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2613660"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Neighbors in High-dimensional</a:t>
            </a:r>
            <a:r>
              <a:rPr sz="1200" b="1" spc="-35" dirty="0">
                <a:solidFill>
                  <a:srgbClr val="F9F9F9"/>
                </a:solidFill>
                <a:latin typeface="LM Sans 10"/>
                <a:cs typeface="LM Sans 10"/>
              </a:rPr>
              <a:t> </a:t>
            </a:r>
            <a:r>
              <a:rPr sz="1200" b="1" spc="-5" dirty="0">
                <a:solidFill>
                  <a:srgbClr val="F9F9F9"/>
                </a:solidFill>
                <a:latin typeface="LM Sans 10"/>
                <a:cs typeface="LM Sans 10"/>
              </a:rPr>
              <a:t>Space</a:t>
            </a:r>
            <a:endParaRPr sz="1200">
              <a:latin typeface="LM Sans 10"/>
              <a:cs typeface="LM Sans 10"/>
            </a:endParaRPr>
          </a:p>
        </p:txBody>
      </p:sp>
      <p:grpSp>
        <p:nvGrpSpPr>
          <p:cNvPr id="3" name="object 3"/>
          <p:cNvGrpSpPr/>
          <p:nvPr/>
        </p:nvGrpSpPr>
        <p:grpSpPr>
          <a:xfrm>
            <a:off x="0" y="72601"/>
            <a:ext cx="5760085" cy="2807335"/>
            <a:chOff x="0" y="72601"/>
            <a:chExt cx="5760085" cy="2807335"/>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2880360" cy="5080"/>
            </a:xfrm>
            <a:custGeom>
              <a:avLst/>
              <a:gdLst/>
              <a:ahLst/>
              <a:cxnLst/>
              <a:rect l="l" t="t" r="r" b="b"/>
              <a:pathLst>
                <a:path w="2880360" h="5079">
                  <a:moveTo>
                    <a:pt x="0" y="5060"/>
                  </a:moveTo>
                  <a:lnTo>
                    <a:pt x="0" y="0"/>
                  </a:lnTo>
                  <a:lnTo>
                    <a:pt x="2880042" y="0"/>
                  </a:lnTo>
                  <a:lnTo>
                    <a:pt x="2880042" y="5060"/>
                  </a:lnTo>
                  <a:lnTo>
                    <a:pt x="0" y="5060"/>
                  </a:lnTo>
                  <a:close/>
                </a:path>
              </a:pathLst>
            </a:custGeom>
            <a:solidFill>
              <a:srgbClr val="F01B09"/>
            </a:solidFill>
          </p:spPr>
          <p:txBody>
            <a:bodyPr wrap="square" lIns="0" tIns="0" rIns="0" bIns="0" rtlCol="0"/>
            <a:lstStyle/>
            <a:p>
              <a:endParaRPr/>
            </a:p>
          </p:txBody>
        </p:sp>
        <p:sp>
          <p:nvSpPr>
            <p:cNvPr id="9" name="object 9"/>
            <p:cNvSpPr/>
            <p:nvPr/>
          </p:nvSpPr>
          <p:spPr>
            <a:xfrm>
              <a:off x="863993" y="389576"/>
              <a:ext cx="4032010" cy="2490071"/>
            </a:xfrm>
            <a:prstGeom prst="rect">
              <a:avLst/>
            </a:prstGeom>
            <a:blipFill>
              <a:blip r:embed="rId5" cstate="print"/>
              <a:stretch>
                <a:fillRect/>
              </a:stretch>
            </a:blipFill>
          </p:spPr>
          <p:txBody>
            <a:bodyPr wrap="square" lIns="0" tIns="0" rIns="0" bIns="0" rtlCol="0"/>
            <a:lstStyle/>
            <a:p>
              <a:endParaRPr/>
            </a:p>
          </p:txBody>
        </p:sp>
      </p:grpSp>
      <p:sp>
        <p:nvSpPr>
          <p:cNvPr id="10" name="object 10"/>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Learning</a:t>
            </a:r>
            <a:r>
              <a:rPr sz="700" spc="-2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13/26</a:t>
            </a:r>
            <a:endParaRPr sz="700">
              <a:latin typeface="LM Sans 8"/>
              <a:cs typeface="LM Sans 8"/>
            </a:endParaRPr>
          </a:p>
        </p:txBody>
      </p:sp>
    </p:spTree>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2613660" cy="207645"/>
          </a:xfrm>
          <a:prstGeom prst="rect">
            <a:avLst/>
          </a:prstGeom>
        </p:spPr>
        <p:txBody>
          <a:bodyPr vert="horz" wrap="square" lIns="0" tIns="12065" rIns="0" bIns="0" rtlCol="0">
            <a:spAutoFit/>
          </a:bodyPr>
          <a:lstStyle/>
          <a:p>
            <a:pPr marL="12700">
              <a:lnSpc>
                <a:spcPct val="100000"/>
              </a:lnSpc>
              <a:spcBef>
                <a:spcPts val="95"/>
              </a:spcBef>
            </a:pPr>
            <a:r>
              <a:rPr spc="-5" dirty="0"/>
              <a:t>Neighbors in High-dimensional</a:t>
            </a:r>
            <a:r>
              <a:rPr spc="-35" dirty="0"/>
              <a:t> </a:t>
            </a:r>
            <a:r>
              <a:rPr spc="-5" dirty="0"/>
              <a:t>Space</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3101975" cy="5080"/>
            </a:xfrm>
            <a:custGeom>
              <a:avLst/>
              <a:gdLst/>
              <a:ahLst/>
              <a:cxnLst/>
              <a:rect l="l" t="t" r="r" b="b"/>
              <a:pathLst>
                <a:path w="3101975" h="5079">
                  <a:moveTo>
                    <a:pt x="0" y="5060"/>
                  </a:moveTo>
                  <a:lnTo>
                    <a:pt x="0" y="0"/>
                  </a:lnTo>
                  <a:lnTo>
                    <a:pt x="3101606" y="0"/>
                  </a:lnTo>
                  <a:lnTo>
                    <a:pt x="3101606"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863993" y="615472"/>
            <a:ext cx="4031984" cy="1178897"/>
          </a:xfrm>
          <a:prstGeom prst="rect">
            <a:avLst/>
          </a:prstGeom>
          <a:blipFill>
            <a:blip r:embed="rId5" cstate="print"/>
            <a:stretch>
              <a:fillRect/>
            </a:stretch>
          </a:blipFill>
        </p:spPr>
        <p:txBody>
          <a:bodyPr wrap="square" lIns="0" tIns="0" rIns="0" bIns="0" rtlCol="0"/>
          <a:lstStyle/>
          <a:p>
            <a:endParaRPr/>
          </a:p>
        </p:txBody>
      </p:sp>
      <p:sp>
        <p:nvSpPr>
          <p:cNvPr id="10" name="object 10"/>
          <p:cNvSpPr/>
          <p:nvPr/>
        </p:nvSpPr>
        <p:spPr>
          <a:xfrm>
            <a:off x="2495905" y="2392337"/>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1" name="object 11"/>
          <p:cNvSpPr/>
          <p:nvPr/>
        </p:nvSpPr>
        <p:spPr>
          <a:xfrm>
            <a:off x="1159306" y="2604897"/>
            <a:ext cx="38100" cy="0"/>
          </a:xfrm>
          <a:custGeom>
            <a:avLst/>
            <a:gdLst/>
            <a:ahLst/>
            <a:cxnLst/>
            <a:rect l="l" t="t" r="r" b="b"/>
            <a:pathLst>
              <a:path w="38100">
                <a:moveTo>
                  <a:pt x="0" y="0"/>
                </a:moveTo>
                <a:lnTo>
                  <a:pt x="37960" y="0"/>
                </a:lnTo>
              </a:path>
            </a:pathLst>
          </a:custGeom>
          <a:ln w="5054">
            <a:solidFill>
              <a:srgbClr val="22373A"/>
            </a:solidFill>
          </a:ln>
        </p:spPr>
        <p:txBody>
          <a:bodyPr wrap="square" lIns="0" tIns="0" rIns="0" bIns="0" rtlCol="0"/>
          <a:lstStyle/>
          <a:p>
            <a:endParaRPr/>
          </a:p>
        </p:txBody>
      </p:sp>
      <p:sp>
        <p:nvSpPr>
          <p:cNvPr id="12" name="object 12"/>
          <p:cNvSpPr txBox="1"/>
          <p:nvPr/>
        </p:nvSpPr>
        <p:spPr>
          <a:xfrm>
            <a:off x="347294" y="1994235"/>
            <a:ext cx="4676775" cy="651510"/>
          </a:xfrm>
          <a:prstGeom prst="rect">
            <a:avLst/>
          </a:prstGeom>
        </p:spPr>
        <p:txBody>
          <a:bodyPr vert="horz" wrap="square" lIns="0" tIns="12065" rIns="0" bIns="0" rtlCol="0">
            <a:spAutoFit/>
          </a:bodyPr>
          <a:lstStyle/>
          <a:p>
            <a:pPr marL="12700">
              <a:lnSpc>
                <a:spcPct val="100000"/>
              </a:lnSpc>
              <a:spcBef>
                <a:spcPts val="95"/>
              </a:spcBef>
            </a:pPr>
            <a:r>
              <a:rPr sz="1000" b="1" spc="-10" dirty="0">
                <a:solidFill>
                  <a:srgbClr val="22373A"/>
                </a:solidFill>
                <a:latin typeface="LM Sans 10"/>
                <a:cs typeface="LM Sans 10"/>
              </a:rPr>
              <a:t>Conditional </a:t>
            </a:r>
            <a:r>
              <a:rPr sz="1000" b="1" spc="-5" dirty="0">
                <a:solidFill>
                  <a:srgbClr val="22373A"/>
                </a:solidFill>
                <a:latin typeface="LM Sans 10"/>
                <a:cs typeface="LM Sans 10"/>
              </a:rPr>
              <a:t>distribution:</a:t>
            </a:r>
            <a:endParaRPr sz="1000">
              <a:latin typeface="LM Sans 10"/>
              <a:cs typeface="LM Sans 10"/>
            </a:endParaRPr>
          </a:p>
          <a:p>
            <a:pPr marR="5080" algn="r">
              <a:lnSpc>
                <a:spcPct val="100000"/>
              </a:lnSpc>
              <a:spcBef>
                <a:spcPts val="860"/>
              </a:spcBef>
            </a:pP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 </a:t>
            </a:r>
            <a:r>
              <a:rPr sz="1000" i="1" spc="-5" dirty="0">
                <a:solidFill>
                  <a:srgbClr val="22373A"/>
                </a:solidFill>
                <a:latin typeface="LM Sans 10"/>
                <a:cs typeface="LM Sans 10"/>
              </a:rPr>
              <a:t>amount </a:t>
            </a:r>
            <a:r>
              <a:rPr sz="1000" i="1" spc="-65" dirty="0">
                <a:solidFill>
                  <a:srgbClr val="22373A"/>
                </a:solidFill>
                <a:latin typeface="DejaVu Sans"/>
                <a:cs typeface="DejaVu Sans"/>
              </a:rPr>
              <a:t>| </a:t>
            </a:r>
            <a:r>
              <a:rPr sz="1000" i="1" spc="-20" dirty="0">
                <a:solidFill>
                  <a:srgbClr val="22373A"/>
                </a:solidFill>
                <a:latin typeface="LM Sans 10"/>
                <a:cs typeface="LM Sans 10"/>
              </a:rPr>
              <a:t>keyword </a:t>
            </a:r>
            <a:r>
              <a:rPr sz="1000" spc="-5" dirty="0">
                <a:solidFill>
                  <a:srgbClr val="22373A"/>
                </a:solidFill>
                <a:latin typeface="LM Sans 10"/>
                <a:cs typeface="LM Sans 10"/>
              </a:rPr>
              <a:t>=</a:t>
            </a:r>
            <a:r>
              <a:rPr sz="1000" spc="-50" dirty="0">
                <a:solidFill>
                  <a:srgbClr val="22373A"/>
                </a:solidFill>
                <a:latin typeface="LM Sans 10"/>
                <a:cs typeface="LM Sans 10"/>
              </a:rPr>
              <a:t> </a:t>
            </a:r>
            <a:r>
              <a:rPr sz="1000" spc="-5" dirty="0">
                <a:solidFill>
                  <a:srgbClr val="22373A"/>
                </a:solidFill>
                <a:latin typeface="Latin Modern Math"/>
                <a:cs typeface="Latin Modern Math"/>
              </a:rPr>
              <a:t>“Ratschen-Kabelschere”</a:t>
            </a:r>
            <a:r>
              <a:rPr sz="1000" spc="-5" dirty="0">
                <a:solidFill>
                  <a:srgbClr val="22373A"/>
                </a:solidFill>
                <a:latin typeface="LM Sans 10"/>
                <a:cs typeface="LM Sans 10"/>
              </a:rPr>
              <a:t>)</a:t>
            </a:r>
            <a:endParaRPr sz="1000">
              <a:latin typeface="LM Sans 10"/>
              <a:cs typeface="LM Sans 10"/>
            </a:endParaRPr>
          </a:p>
          <a:p>
            <a:pPr marR="5080" algn="r">
              <a:lnSpc>
                <a:spcPct val="100000"/>
              </a:lnSpc>
              <a:spcBef>
                <a:spcPts val="470"/>
              </a:spcBef>
            </a:pPr>
            <a:r>
              <a:rPr sz="1000" spc="-5" dirty="0">
                <a:solidFill>
                  <a:srgbClr val="22373A"/>
                </a:solidFill>
                <a:latin typeface="LM Sans 10"/>
                <a:cs typeface="LM Sans 10"/>
              </a:rPr>
              <a:t>= </a:t>
            </a:r>
            <a:r>
              <a:rPr sz="1000" i="1" spc="15" dirty="0">
                <a:solidFill>
                  <a:srgbClr val="22373A"/>
                </a:solidFill>
                <a:latin typeface="LM Sans 10"/>
                <a:cs typeface="LM Sans 10"/>
              </a:rPr>
              <a:t>P</a:t>
            </a:r>
            <a:r>
              <a:rPr sz="1000" spc="15" dirty="0">
                <a:solidFill>
                  <a:srgbClr val="22373A"/>
                </a:solidFill>
                <a:latin typeface="LM Sans 10"/>
                <a:cs typeface="LM Sans 10"/>
              </a:rPr>
              <a:t>(</a:t>
            </a:r>
            <a:r>
              <a:rPr sz="1000" i="1" spc="15" dirty="0">
                <a:solidFill>
                  <a:srgbClr val="22373A"/>
                </a:solidFill>
                <a:latin typeface="LM Sans 10"/>
                <a:cs typeface="LM Sans 10"/>
              </a:rPr>
              <a:t>ek </a:t>
            </a:r>
            <a:r>
              <a:rPr sz="1000" i="1" spc="-5" dirty="0">
                <a:solidFill>
                  <a:srgbClr val="22373A"/>
                </a:solidFill>
                <a:latin typeface="LM Sans 10"/>
                <a:cs typeface="LM Sans 10"/>
              </a:rPr>
              <a:t>amount </a:t>
            </a:r>
            <a:r>
              <a:rPr sz="1000" i="1" spc="-65" dirty="0">
                <a:solidFill>
                  <a:srgbClr val="22373A"/>
                </a:solidFill>
                <a:latin typeface="DejaVu Sans"/>
                <a:cs typeface="DejaVu Sans"/>
              </a:rPr>
              <a:t>| </a:t>
            </a:r>
            <a:r>
              <a:rPr sz="1000" i="1" spc="-20" dirty="0">
                <a:solidFill>
                  <a:srgbClr val="22373A"/>
                </a:solidFill>
                <a:latin typeface="LM Sans 10"/>
                <a:cs typeface="LM Sans 10"/>
              </a:rPr>
              <a:t>keyword </a:t>
            </a:r>
            <a:r>
              <a:rPr sz="1000" i="1" spc="-210" dirty="0">
                <a:solidFill>
                  <a:srgbClr val="22373A"/>
                </a:solidFill>
                <a:latin typeface="DejaVu Sans"/>
                <a:cs typeface="DejaVu Sans"/>
              </a:rPr>
              <a:t>∈   </a:t>
            </a:r>
            <a:r>
              <a:rPr sz="1000" i="1" spc="-10" dirty="0">
                <a:solidFill>
                  <a:srgbClr val="22373A"/>
                </a:solidFill>
                <a:latin typeface="DejaVu Sans"/>
                <a:cs typeface="DejaVu Sans"/>
              </a:rPr>
              <a:t>{</a:t>
            </a:r>
            <a:r>
              <a:rPr sz="1000" spc="-10" dirty="0">
                <a:solidFill>
                  <a:srgbClr val="22373A"/>
                </a:solidFill>
                <a:latin typeface="Latin Modern Math"/>
                <a:cs typeface="Latin Modern Math"/>
              </a:rPr>
              <a:t>“Ratschen-Kabelschere”, </a:t>
            </a:r>
            <a:r>
              <a:rPr sz="1000" dirty="0">
                <a:solidFill>
                  <a:srgbClr val="22373A"/>
                </a:solidFill>
                <a:latin typeface="Latin Modern Math"/>
                <a:cs typeface="Latin Modern Math"/>
              </a:rPr>
              <a:t>“Kabelschneider”,</a:t>
            </a:r>
            <a:r>
              <a:rPr sz="1000" spc="-90" dirty="0">
                <a:solidFill>
                  <a:srgbClr val="22373A"/>
                </a:solidFill>
                <a:latin typeface="Latin Modern Math"/>
                <a:cs typeface="Latin Modern Math"/>
              </a:rPr>
              <a:t> </a:t>
            </a:r>
            <a:r>
              <a:rPr sz="1000" spc="-30" dirty="0">
                <a:solidFill>
                  <a:srgbClr val="22373A"/>
                </a:solidFill>
                <a:latin typeface="Latin Modern Math"/>
                <a:cs typeface="Latin Modern Math"/>
              </a:rPr>
              <a:t>...</a:t>
            </a:r>
            <a:r>
              <a:rPr sz="1000" i="1" spc="-30" dirty="0">
                <a:solidFill>
                  <a:srgbClr val="22373A"/>
                </a:solidFill>
                <a:latin typeface="DejaVu Sans"/>
                <a:cs typeface="DejaVu Sans"/>
              </a:rPr>
              <a:t>}</a:t>
            </a:r>
            <a:r>
              <a:rPr sz="1000" spc="-30" dirty="0">
                <a:solidFill>
                  <a:srgbClr val="22373A"/>
                </a:solidFill>
                <a:latin typeface="LM Sans 10"/>
                <a:cs typeface="LM Sans 10"/>
              </a:rPr>
              <a:t>)</a:t>
            </a:r>
            <a:endParaRPr sz="1000">
              <a:latin typeface="LM Sans 10"/>
              <a:cs typeface="LM Sans 10"/>
            </a:endParaRPr>
          </a:p>
        </p:txBody>
      </p:sp>
      <p:sp>
        <p:nvSpPr>
          <p:cNvPr id="13" name="object 13"/>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Learning</a:t>
            </a:r>
            <a:r>
              <a:rPr sz="700" spc="-2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14/26</a:t>
            </a:r>
            <a:endParaRPr sz="700">
              <a:latin typeface="LM Sans 8"/>
              <a:cs typeface="LM Sans 8"/>
            </a:endParaRPr>
          </a:p>
        </p:txBody>
      </p:sp>
    </p:spTree>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914525" cy="207645"/>
          </a:xfrm>
          <a:prstGeom prst="rect">
            <a:avLst/>
          </a:prstGeom>
        </p:spPr>
        <p:txBody>
          <a:bodyPr vert="horz" wrap="square" lIns="0" tIns="12065" rIns="0" bIns="0" rtlCol="0">
            <a:spAutoFit/>
          </a:bodyPr>
          <a:lstStyle/>
          <a:p>
            <a:pPr marL="12700">
              <a:lnSpc>
                <a:spcPct val="100000"/>
              </a:lnSpc>
              <a:spcBef>
                <a:spcPts val="95"/>
              </a:spcBef>
            </a:pPr>
            <a:r>
              <a:rPr dirty="0"/>
              <a:t>Embedding </a:t>
            </a:r>
            <a:r>
              <a:rPr spc="-20" dirty="0"/>
              <a:t>Training</a:t>
            </a:r>
            <a:r>
              <a:rPr spc="-50" dirty="0"/>
              <a:t> </a:t>
            </a:r>
            <a:r>
              <a:rPr dirty="0"/>
              <a:t>Model</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3323590" cy="5080"/>
            </a:xfrm>
            <a:custGeom>
              <a:avLst/>
              <a:gdLst/>
              <a:ahLst/>
              <a:cxnLst/>
              <a:rect l="l" t="t" r="r" b="b"/>
              <a:pathLst>
                <a:path w="3323590" h="5079">
                  <a:moveTo>
                    <a:pt x="0" y="5060"/>
                  </a:moveTo>
                  <a:lnTo>
                    <a:pt x="0" y="0"/>
                  </a:lnTo>
                  <a:lnTo>
                    <a:pt x="3323094" y="0"/>
                  </a:lnTo>
                  <a:lnTo>
                    <a:pt x="3323094"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448437" y="407270"/>
            <a:ext cx="1972945" cy="389890"/>
          </a:xfrm>
          <a:prstGeom prst="rect">
            <a:avLst/>
          </a:prstGeom>
        </p:spPr>
        <p:txBody>
          <a:bodyPr vert="horz" wrap="square" lIns="0" tIns="41910" rIns="0" bIns="0" rtlCol="0">
            <a:spAutoFit/>
          </a:bodyPr>
          <a:lstStyle/>
          <a:p>
            <a:pPr marL="164465" indent="-127000">
              <a:lnSpc>
                <a:spcPct val="100000"/>
              </a:lnSpc>
              <a:spcBef>
                <a:spcPts val="330"/>
              </a:spcBef>
              <a:buFont typeface="Arial"/>
              <a:buChar char="•"/>
              <a:tabLst>
                <a:tab pos="165100" algn="l"/>
              </a:tabLst>
            </a:pPr>
            <a:r>
              <a:rPr sz="1000" spc="-5" dirty="0">
                <a:solidFill>
                  <a:srgbClr val="22373A"/>
                </a:solidFill>
                <a:latin typeface="LM Sans 10"/>
                <a:cs typeface="LM Sans 10"/>
              </a:rPr>
              <a:t>Derived from </a:t>
            </a:r>
            <a:r>
              <a:rPr sz="1000" i="1" dirty="0">
                <a:solidFill>
                  <a:srgbClr val="22373A"/>
                </a:solidFill>
                <a:latin typeface="LM Sans 10"/>
                <a:cs typeface="LM Sans 10"/>
              </a:rPr>
              <a:t>Word2vec</a:t>
            </a:r>
            <a:r>
              <a:rPr sz="1050" baseline="27777" dirty="0">
                <a:solidFill>
                  <a:srgbClr val="22373A"/>
                </a:solidFill>
                <a:latin typeface="LM Sans 8"/>
                <a:cs typeface="LM Sans 8"/>
              </a:rPr>
              <a:t>2</a:t>
            </a:r>
            <a:r>
              <a:rPr sz="1050" spc="22" baseline="27777" dirty="0">
                <a:solidFill>
                  <a:srgbClr val="22373A"/>
                </a:solidFill>
                <a:latin typeface="LM Sans 8"/>
                <a:cs typeface="LM Sans 8"/>
              </a:rPr>
              <a:t> </a:t>
            </a:r>
            <a:r>
              <a:rPr sz="1000" dirty="0">
                <a:solidFill>
                  <a:srgbClr val="22373A"/>
                </a:solidFill>
                <a:latin typeface="LM Sans 10"/>
                <a:cs typeface="LM Sans 10"/>
              </a:rPr>
              <a:t>models</a:t>
            </a:r>
            <a:endParaRPr sz="1000">
              <a:latin typeface="LM Sans 10"/>
              <a:cs typeface="LM Sans 10"/>
            </a:endParaRPr>
          </a:p>
          <a:p>
            <a:pPr marL="164465" indent="-127000">
              <a:lnSpc>
                <a:spcPct val="100000"/>
              </a:lnSpc>
              <a:spcBef>
                <a:spcPts val="235"/>
              </a:spcBef>
              <a:buFont typeface="Arial"/>
              <a:buChar char="•"/>
              <a:tabLst>
                <a:tab pos="165100" algn="l"/>
              </a:tabLst>
            </a:pPr>
            <a:r>
              <a:rPr sz="1000" spc="-10" dirty="0">
                <a:solidFill>
                  <a:srgbClr val="22373A"/>
                </a:solidFill>
                <a:latin typeface="LM Sans 10"/>
                <a:cs typeface="LM Sans 10"/>
              </a:rPr>
              <a:t>Given </a:t>
            </a:r>
            <a:r>
              <a:rPr sz="1000" dirty="0">
                <a:solidFill>
                  <a:srgbClr val="22373A"/>
                </a:solidFill>
                <a:latin typeface="LM Sans 10"/>
                <a:cs typeface="LM Sans 10"/>
              </a:rPr>
              <a:t>“</a:t>
            </a:r>
            <a:r>
              <a:rPr sz="1000" dirty="0">
                <a:solidFill>
                  <a:srgbClr val="F01B09"/>
                </a:solidFill>
                <a:latin typeface="LM Sans 10"/>
                <a:cs typeface="LM Sans 10"/>
              </a:rPr>
              <a:t>context</a:t>
            </a:r>
            <a:r>
              <a:rPr sz="1000" dirty="0">
                <a:solidFill>
                  <a:srgbClr val="22373A"/>
                </a:solidFill>
                <a:latin typeface="LM Sans 10"/>
                <a:cs typeface="LM Sans 10"/>
              </a:rPr>
              <a:t>”, </a:t>
            </a:r>
            <a:r>
              <a:rPr sz="1000" spc="-10" dirty="0">
                <a:solidFill>
                  <a:srgbClr val="22373A"/>
                </a:solidFill>
                <a:latin typeface="LM Sans 10"/>
                <a:cs typeface="LM Sans 10"/>
              </a:rPr>
              <a:t>predict </a:t>
            </a:r>
            <a:r>
              <a:rPr sz="1000" dirty="0">
                <a:solidFill>
                  <a:srgbClr val="22373A"/>
                </a:solidFill>
                <a:latin typeface="LM Sans 10"/>
                <a:cs typeface="LM Sans 10"/>
              </a:rPr>
              <a:t>“</a:t>
            </a:r>
            <a:r>
              <a:rPr sz="1000" dirty="0">
                <a:solidFill>
                  <a:srgbClr val="009A55"/>
                </a:solidFill>
                <a:latin typeface="LM Sans 10"/>
                <a:cs typeface="LM Sans 10"/>
              </a:rPr>
              <a:t>target</a:t>
            </a:r>
            <a:r>
              <a:rPr sz="1000" dirty="0">
                <a:solidFill>
                  <a:srgbClr val="22373A"/>
                </a:solidFill>
                <a:latin typeface="LM Sans 10"/>
                <a:cs typeface="LM Sans 10"/>
              </a:rPr>
              <a:t>”</a:t>
            </a:r>
            <a:endParaRPr sz="1000">
              <a:latin typeface="LM Sans 10"/>
              <a:cs typeface="LM Sans 10"/>
            </a:endParaRPr>
          </a:p>
        </p:txBody>
      </p:sp>
      <p:grpSp>
        <p:nvGrpSpPr>
          <p:cNvPr id="10" name="object 10"/>
          <p:cNvGrpSpPr/>
          <p:nvPr/>
        </p:nvGrpSpPr>
        <p:grpSpPr>
          <a:xfrm>
            <a:off x="359994" y="931935"/>
            <a:ext cx="3780154" cy="1848485"/>
            <a:chOff x="359994" y="931935"/>
            <a:chExt cx="3780154" cy="1848485"/>
          </a:xfrm>
        </p:grpSpPr>
        <p:sp>
          <p:nvSpPr>
            <p:cNvPr id="11" name="object 11"/>
            <p:cNvSpPr/>
            <p:nvPr/>
          </p:nvSpPr>
          <p:spPr>
            <a:xfrm>
              <a:off x="1619999" y="931935"/>
              <a:ext cx="2520040" cy="1820497"/>
            </a:xfrm>
            <a:prstGeom prst="rect">
              <a:avLst/>
            </a:prstGeom>
            <a:blipFill>
              <a:blip r:embed="rId5" cstate="print"/>
              <a:stretch>
                <a:fillRect/>
              </a:stretch>
            </a:blipFill>
          </p:spPr>
          <p:txBody>
            <a:bodyPr wrap="square" lIns="0" tIns="0" rIns="0" bIns="0" rtlCol="0"/>
            <a:lstStyle/>
            <a:p>
              <a:endParaRPr/>
            </a:p>
          </p:txBody>
        </p:sp>
        <p:sp>
          <p:nvSpPr>
            <p:cNvPr id="12" name="object 12"/>
            <p:cNvSpPr/>
            <p:nvPr/>
          </p:nvSpPr>
          <p:spPr>
            <a:xfrm>
              <a:off x="359994" y="2777413"/>
              <a:ext cx="1828800" cy="0"/>
            </a:xfrm>
            <a:custGeom>
              <a:avLst/>
              <a:gdLst/>
              <a:ahLst/>
              <a:cxnLst/>
              <a:rect l="l" t="t" r="r" b="b"/>
              <a:pathLst>
                <a:path w="1828800">
                  <a:moveTo>
                    <a:pt x="0" y="0"/>
                  </a:moveTo>
                  <a:lnTo>
                    <a:pt x="1828800" y="0"/>
                  </a:lnTo>
                </a:path>
              </a:pathLst>
            </a:custGeom>
            <a:ln w="5054">
              <a:solidFill>
                <a:srgbClr val="909B9D"/>
              </a:solidFill>
            </a:ln>
          </p:spPr>
          <p:txBody>
            <a:bodyPr wrap="square" lIns="0" tIns="0" rIns="0" bIns="0" rtlCol="0"/>
            <a:lstStyle/>
            <a:p>
              <a:endParaRPr/>
            </a:p>
          </p:txBody>
        </p:sp>
      </p:grpSp>
      <p:sp>
        <p:nvSpPr>
          <p:cNvPr id="13" name="object 13"/>
          <p:cNvSpPr txBox="1"/>
          <p:nvPr/>
        </p:nvSpPr>
        <p:spPr>
          <a:xfrm>
            <a:off x="361276" y="2784461"/>
            <a:ext cx="3968750" cy="147320"/>
          </a:xfrm>
          <a:prstGeom prst="rect">
            <a:avLst/>
          </a:prstGeom>
        </p:spPr>
        <p:txBody>
          <a:bodyPr vert="horz" wrap="square" lIns="0" tIns="12065" rIns="0" bIns="0" rtlCol="0">
            <a:spAutoFit/>
          </a:bodyPr>
          <a:lstStyle/>
          <a:p>
            <a:pPr marL="38100">
              <a:lnSpc>
                <a:spcPct val="100000"/>
              </a:lnSpc>
              <a:spcBef>
                <a:spcPts val="95"/>
              </a:spcBef>
            </a:pPr>
            <a:r>
              <a:rPr sz="900" baseline="27777" dirty="0">
                <a:solidFill>
                  <a:srgbClr val="909B9D"/>
                </a:solidFill>
                <a:latin typeface="LM Sans 8"/>
                <a:cs typeface="LM Sans 8"/>
              </a:rPr>
              <a:t>2</a:t>
            </a:r>
            <a:r>
              <a:rPr sz="800" dirty="0">
                <a:solidFill>
                  <a:srgbClr val="909B9D"/>
                </a:solidFill>
                <a:latin typeface="LM Sans 8"/>
                <a:cs typeface="LM Sans 8"/>
              </a:rPr>
              <a:t>Mikolov, </a:t>
            </a:r>
            <a:r>
              <a:rPr sz="800" spc="-15" dirty="0">
                <a:solidFill>
                  <a:srgbClr val="909B9D"/>
                </a:solidFill>
                <a:latin typeface="LM Sans 8"/>
                <a:cs typeface="LM Sans 8"/>
              </a:rPr>
              <a:t>Tomas, </a:t>
            </a:r>
            <a:r>
              <a:rPr sz="800" spc="-5" dirty="0">
                <a:solidFill>
                  <a:srgbClr val="909B9D"/>
                </a:solidFill>
                <a:latin typeface="LM Sans 8"/>
                <a:cs typeface="LM Sans 8"/>
              </a:rPr>
              <a:t>et al. “Efficient estimation of </a:t>
            </a:r>
            <a:r>
              <a:rPr sz="800" spc="-15" dirty="0">
                <a:solidFill>
                  <a:srgbClr val="909B9D"/>
                </a:solidFill>
                <a:latin typeface="LM Sans 8"/>
                <a:cs typeface="LM Sans 8"/>
              </a:rPr>
              <a:t>word </a:t>
            </a:r>
            <a:r>
              <a:rPr sz="800" spc="-5" dirty="0">
                <a:solidFill>
                  <a:srgbClr val="909B9D"/>
                </a:solidFill>
                <a:latin typeface="LM Sans 8"/>
                <a:cs typeface="LM Sans 8"/>
              </a:rPr>
              <a:t>representations in </a:t>
            </a:r>
            <a:r>
              <a:rPr sz="800" spc="-10" dirty="0">
                <a:solidFill>
                  <a:srgbClr val="909B9D"/>
                </a:solidFill>
                <a:latin typeface="LM Sans 8"/>
                <a:cs typeface="LM Sans 8"/>
              </a:rPr>
              <a:t>vector</a:t>
            </a:r>
            <a:r>
              <a:rPr sz="800" spc="-110" dirty="0">
                <a:solidFill>
                  <a:srgbClr val="909B9D"/>
                </a:solidFill>
                <a:latin typeface="LM Sans 8"/>
                <a:cs typeface="LM Sans 8"/>
              </a:rPr>
              <a:t> </a:t>
            </a:r>
            <a:r>
              <a:rPr sz="800" dirty="0">
                <a:solidFill>
                  <a:srgbClr val="909B9D"/>
                </a:solidFill>
                <a:latin typeface="LM Sans 8"/>
                <a:cs typeface="LM Sans 8"/>
              </a:rPr>
              <a:t>space.”</a:t>
            </a:r>
            <a:endParaRPr sz="800">
              <a:latin typeface="LM Sans 8"/>
              <a:cs typeface="LM Sans 8"/>
            </a:endParaRPr>
          </a:p>
        </p:txBody>
      </p:sp>
      <p:sp>
        <p:nvSpPr>
          <p:cNvPr id="14" name="object 14"/>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Learning</a:t>
            </a:r>
            <a:r>
              <a:rPr sz="700" spc="-2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15/26</a:t>
            </a:r>
            <a:endParaRPr sz="700">
              <a:latin typeface="LM Sans 8"/>
              <a:cs typeface="LM Sans 8"/>
            </a:endParaRPr>
          </a:p>
        </p:txBody>
      </p:sp>
    </p:spTree>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467485" cy="207645"/>
          </a:xfrm>
          <a:prstGeom prst="rect">
            <a:avLst/>
          </a:prstGeom>
        </p:spPr>
        <p:txBody>
          <a:bodyPr vert="horz" wrap="square" lIns="0" tIns="12065" rIns="0" bIns="0" rtlCol="0">
            <a:spAutoFit/>
          </a:bodyPr>
          <a:lstStyle/>
          <a:p>
            <a:pPr marL="12700">
              <a:lnSpc>
                <a:spcPct val="100000"/>
              </a:lnSpc>
              <a:spcBef>
                <a:spcPts val="95"/>
              </a:spcBef>
            </a:pPr>
            <a:r>
              <a:rPr spc="-5" dirty="0"/>
              <a:t>Data as the New</a:t>
            </a:r>
            <a:r>
              <a:rPr spc="-70" dirty="0"/>
              <a:t> </a:t>
            </a:r>
            <a:r>
              <a:rPr spc="-5" dirty="0"/>
              <a:t>Oil</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443230" cy="5080"/>
            </a:xfrm>
            <a:custGeom>
              <a:avLst/>
              <a:gdLst/>
              <a:ahLst/>
              <a:cxnLst/>
              <a:rect l="l" t="t" r="r" b="b"/>
              <a:pathLst>
                <a:path w="443230" h="5079">
                  <a:moveTo>
                    <a:pt x="0" y="5060"/>
                  </a:moveTo>
                  <a:lnTo>
                    <a:pt x="0" y="0"/>
                  </a:lnTo>
                  <a:lnTo>
                    <a:pt x="443062" y="0"/>
                  </a:lnTo>
                  <a:lnTo>
                    <a:pt x="443062"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53847" y="921112"/>
            <a:ext cx="2399030" cy="991869"/>
          </a:xfrm>
          <a:prstGeom prst="rect">
            <a:avLst/>
          </a:prstGeom>
        </p:spPr>
        <p:txBody>
          <a:bodyPr vert="horz" wrap="square" lIns="0" tIns="73025" rIns="0" bIns="0" rtlCol="0">
            <a:spAutoFit/>
          </a:bodyPr>
          <a:lstStyle/>
          <a:p>
            <a:pPr marL="139065" indent="-127000">
              <a:lnSpc>
                <a:spcPct val="100000"/>
              </a:lnSpc>
              <a:spcBef>
                <a:spcPts val="575"/>
              </a:spcBef>
              <a:buFont typeface="Arial"/>
              <a:buChar char="•"/>
              <a:tabLst>
                <a:tab pos="139700" algn="l"/>
              </a:tabLst>
            </a:pPr>
            <a:r>
              <a:rPr sz="1000" spc="-5" dirty="0">
                <a:solidFill>
                  <a:srgbClr val="22373A"/>
                </a:solidFill>
                <a:latin typeface="LM Sans 10"/>
                <a:cs typeface="LM Sans 10"/>
              </a:rPr>
              <a:t>Enabler </a:t>
            </a:r>
            <a:r>
              <a:rPr sz="1000" spc="-15" dirty="0">
                <a:solidFill>
                  <a:srgbClr val="22373A"/>
                </a:solidFill>
                <a:latin typeface="LM Sans 10"/>
                <a:cs typeface="LM Sans 10"/>
              </a:rPr>
              <a:t>for </a:t>
            </a:r>
            <a:r>
              <a:rPr sz="1000" spc="-5" dirty="0">
                <a:solidFill>
                  <a:srgbClr val="22373A"/>
                </a:solidFill>
                <a:latin typeface="LM Sans 10"/>
                <a:cs typeface="LM Sans 10"/>
              </a:rPr>
              <a:t>advanced</a:t>
            </a:r>
            <a:r>
              <a:rPr sz="1000" spc="5" dirty="0">
                <a:solidFill>
                  <a:srgbClr val="22373A"/>
                </a:solidFill>
                <a:latin typeface="LM Sans 10"/>
                <a:cs typeface="LM Sans 10"/>
              </a:rPr>
              <a:t> </a:t>
            </a:r>
            <a:r>
              <a:rPr sz="1000" spc="-5" dirty="0">
                <a:solidFill>
                  <a:srgbClr val="22373A"/>
                </a:solidFill>
                <a:latin typeface="LM Sans 10"/>
                <a:cs typeface="LM Sans 10"/>
              </a:rPr>
              <a:t>analytics</a:t>
            </a:r>
            <a:endParaRPr sz="1000">
              <a:latin typeface="LM Sans 10"/>
              <a:cs typeface="LM Sans 10"/>
            </a:endParaRPr>
          </a:p>
          <a:p>
            <a:pPr marL="139065" indent="-127000">
              <a:lnSpc>
                <a:spcPct val="100000"/>
              </a:lnSpc>
              <a:spcBef>
                <a:spcPts val="470"/>
              </a:spcBef>
              <a:buFont typeface="Arial"/>
              <a:buChar char="•"/>
              <a:tabLst>
                <a:tab pos="139700" algn="l"/>
              </a:tabLst>
            </a:pPr>
            <a:r>
              <a:rPr sz="1000" spc="-5" dirty="0">
                <a:solidFill>
                  <a:srgbClr val="22373A"/>
                </a:solidFill>
                <a:latin typeface="LM Sans 10"/>
                <a:cs typeface="LM Sans 10"/>
              </a:rPr>
              <a:t>Key resource </a:t>
            </a:r>
            <a:r>
              <a:rPr sz="1000" spc="-15" dirty="0">
                <a:solidFill>
                  <a:srgbClr val="22373A"/>
                </a:solidFill>
                <a:latin typeface="LM Sans 10"/>
                <a:cs typeface="LM Sans 10"/>
              </a:rPr>
              <a:t>for </a:t>
            </a:r>
            <a:r>
              <a:rPr sz="1000" spc="-5" dirty="0">
                <a:solidFill>
                  <a:srgbClr val="22373A"/>
                </a:solidFill>
                <a:latin typeface="LM Sans 10"/>
                <a:cs typeface="LM Sans 10"/>
              </a:rPr>
              <a:t>ML-based</a:t>
            </a:r>
            <a:r>
              <a:rPr sz="1000" spc="5" dirty="0">
                <a:solidFill>
                  <a:srgbClr val="22373A"/>
                </a:solidFill>
                <a:latin typeface="LM Sans 10"/>
                <a:cs typeface="LM Sans 10"/>
              </a:rPr>
              <a:t> </a:t>
            </a:r>
            <a:r>
              <a:rPr sz="1000" spc="-5" dirty="0">
                <a:solidFill>
                  <a:srgbClr val="22373A"/>
                </a:solidFill>
                <a:latin typeface="LM Sans 10"/>
                <a:cs typeface="LM Sans 10"/>
              </a:rPr>
              <a:t>techniques</a:t>
            </a:r>
            <a:endParaRPr sz="1000">
              <a:latin typeface="LM Sans 10"/>
              <a:cs typeface="LM Sans 10"/>
            </a:endParaRPr>
          </a:p>
          <a:p>
            <a:pPr marL="139065" indent="-127000">
              <a:lnSpc>
                <a:spcPct val="100000"/>
              </a:lnSpc>
              <a:spcBef>
                <a:spcPts val="360"/>
              </a:spcBef>
              <a:buFont typeface="Arial"/>
              <a:buChar char="•"/>
              <a:tabLst>
                <a:tab pos="139700" algn="l"/>
              </a:tabLst>
            </a:pPr>
            <a:r>
              <a:rPr sz="1000" spc="-5" dirty="0">
                <a:solidFill>
                  <a:srgbClr val="22373A"/>
                </a:solidFill>
                <a:latin typeface="LM Sans 10"/>
                <a:cs typeface="LM Sans 10"/>
              </a:rPr>
              <a:t>Requirement on data </a:t>
            </a:r>
            <a:r>
              <a:rPr sz="1000" spc="-10" dirty="0">
                <a:solidFill>
                  <a:srgbClr val="22373A"/>
                </a:solidFill>
                <a:latin typeface="LM Sans 10"/>
                <a:cs typeface="LM Sans 10"/>
              </a:rPr>
              <a:t>quantity </a:t>
            </a:r>
            <a:r>
              <a:rPr sz="1000" spc="-5" dirty="0">
                <a:solidFill>
                  <a:srgbClr val="22373A"/>
                </a:solidFill>
                <a:latin typeface="LM Sans 10"/>
                <a:cs typeface="LM Sans 10"/>
              </a:rPr>
              <a:t>and</a:t>
            </a:r>
            <a:r>
              <a:rPr sz="1000" dirty="0">
                <a:solidFill>
                  <a:srgbClr val="22373A"/>
                </a:solidFill>
                <a:latin typeface="LM Sans 10"/>
                <a:cs typeface="LM Sans 10"/>
              </a:rPr>
              <a:t> </a:t>
            </a:r>
            <a:r>
              <a:rPr sz="1000" b="1" spc="-10" dirty="0">
                <a:solidFill>
                  <a:srgbClr val="22373A"/>
                </a:solidFill>
                <a:latin typeface="LM Sans 10"/>
                <a:cs typeface="LM Sans 10"/>
              </a:rPr>
              <a:t>quality</a:t>
            </a:r>
            <a:endParaRPr sz="1000">
              <a:latin typeface="LM Sans 10"/>
              <a:cs typeface="LM Sans 10"/>
            </a:endParaRPr>
          </a:p>
          <a:p>
            <a:pPr marL="391795" lvl="1" indent="-122555">
              <a:lnSpc>
                <a:spcPct val="100000"/>
              </a:lnSpc>
              <a:spcBef>
                <a:spcPts val="360"/>
              </a:spcBef>
              <a:buFont typeface="Arial"/>
              <a:buChar char="•"/>
              <a:tabLst>
                <a:tab pos="392430" algn="l"/>
              </a:tabLst>
            </a:pPr>
            <a:r>
              <a:rPr sz="900" spc="-15" dirty="0">
                <a:solidFill>
                  <a:srgbClr val="22373A"/>
                </a:solidFill>
                <a:latin typeface="LM Sans 9"/>
                <a:cs typeface="LM Sans 9"/>
              </a:rPr>
              <a:t>Accuracy, </a:t>
            </a:r>
            <a:r>
              <a:rPr sz="900" spc="-5" dirty="0">
                <a:solidFill>
                  <a:srgbClr val="22373A"/>
                </a:solidFill>
                <a:latin typeface="LM Sans 9"/>
                <a:cs typeface="LM Sans 9"/>
              </a:rPr>
              <a:t>consistency and</a:t>
            </a:r>
            <a:r>
              <a:rPr sz="900" spc="5" dirty="0">
                <a:solidFill>
                  <a:srgbClr val="22373A"/>
                </a:solidFill>
                <a:latin typeface="LM Sans 9"/>
                <a:cs typeface="LM Sans 9"/>
              </a:rPr>
              <a:t> </a:t>
            </a:r>
            <a:r>
              <a:rPr sz="900" spc="-5" dirty="0">
                <a:solidFill>
                  <a:srgbClr val="22373A"/>
                </a:solidFill>
                <a:latin typeface="LM Sans 9"/>
                <a:cs typeface="LM Sans 9"/>
              </a:rPr>
              <a:t>completeness</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5" dirty="0">
                <a:solidFill>
                  <a:srgbClr val="22373A"/>
                </a:solidFill>
                <a:latin typeface="LM Sans 9"/>
                <a:cs typeface="LM Sans 9"/>
              </a:rPr>
              <a:t>Ground truth</a:t>
            </a:r>
            <a:r>
              <a:rPr sz="900" spc="-15" dirty="0">
                <a:solidFill>
                  <a:srgbClr val="22373A"/>
                </a:solidFill>
                <a:latin typeface="LM Sans 9"/>
                <a:cs typeface="LM Sans 9"/>
              </a:rPr>
              <a:t> </a:t>
            </a:r>
            <a:r>
              <a:rPr sz="900" spc="-5" dirty="0">
                <a:solidFill>
                  <a:srgbClr val="22373A"/>
                </a:solidFill>
                <a:latin typeface="LM Sans 9"/>
                <a:cs typeface="LM Sans 9"/>
              </a:rPr>
              <a:t>information</a:t>
            </a:r>
            <a:endParaRPr sz="900">
              <a:latin typeface="LM Sans 9"/>
              <a:cs typeface="LM Sans 9"/>
            </a:endParaRPr>
          </a:p>
        </p:txBody>
      </p:sp>
      <p:sp>
        <p:nvSpPr>
          <p:cNvPr id="10" name="object 10"/>
          <p:cNvSpPr/>
          <p:nvPr/>
        </p:nvSpPr>
        <p:spPr>
          <a:xfrm>
            <a:off x="3252012" y="898551"/>
            <a:ext cx="2268007" cy="1276945"/>
          </a:xfrm>
          <a:prstGeom prst="rect">
            <a:avLst/>
          </a:prstGeom>
          <a:blipFill>
            <a:blip r:embed="rId5" cstate="print"/>
            <a:stretch>
              <a:fillRect/>
            </a:stretch>
          </a:blipFill>
        </p:spPr>
        <p:txBody>
          <a:bodyPr wrap="square" lIns="0" tIns="0" rIns="0" bIns="0" rtlCol="0"/>
          <a:lstStyle/>
          <a:p>
            <a:endParaRPr/>
          </a:p>
        </p:txBody>
      </p:sp>
      <p:sp>
        <p:nvSpPr>
          <p:cNvPr id="11" name="object 11"/>
          <p:cNvSpPr txBox="1"/>
          <p:nvPr/>
        </p:nvSpPr>
        <p:spPr>
          <a:xfrm>
            <a:off x="5528386" y="2028306"/>
            <a:ext cx="73025" cy="132080"/>
          </a:xfrm>
          <a:prstGeom prst="rect">
            <a:avLst/>
          </a:prstGeom>
        </p:spPr>
        <p:txBody>
          <a:bodyPr vert="horz" wrap="square" lIns="0" tIns="12065" rIns="0" bIns="0" rtlCol="0">
            <a:spAutoFit/>
          </a:bodyPr>
          <a:lstStyle/>
          <a:p>
            <a:pPr marL="12700">
              <a:lnSpc>
                <a:spcPct val="100000"/>
              </a:lnSpc>
              <a:spcBef>
                <a:spcPts val="95"/>
              </a:spcBef>
            </a:pPr>
            <a:r>
              <a:rPr sz="700" spc="-5" dirty="0">
                <a:solidFill>
                  <a:srgbClr val="22373A"/>
                </a:solidFill>
                <a:latin typeface="LM Sans 8"/>
                <a:cs typeface="LM Sans 8"/>
              </a:rPr>
              <a:t>1</a:t>
            </a:r>
            <a:endParaRPr sz="700">
              <a:latin typeface="LM Sans 8"/>
              <a:cs typeface="LM Sans 8"/>
            </a:endParaRPr>
          </a:p>
        </p:txBody>
      </p:sp>
      <p:sp>
        <p:nvSpPr>
          <p:cNvPr id="12" name="object 12"/>
          <p:cNvSpPr/>
          <p:nvPr/>
        </p:nvSpPr>
        <p:spPr>
          <a:xfrm>
            <a:off x="359994" y="2777413"/>
            <a:ext cx="1828800" cy="0"/>
          </a:xfrm>
          <a:custGeom>
            <a:avLst/>
            <a:gdLst/>
            <a:ahLst/>
            <a:cxnLst/>
            <a:rect l="l" t="t" r="r" b="b"/>
            <a:pathLst>
              <a:path w="1828800">
                <a:moveTo>
                  <a:pt x="0" y="0"/>
                </a:moveTo>
                <a:lnTo>
                  <a:pt x="1828800" y="0"/>
                </a:lnTo>
              </a:path>
            </a:pathLst>
          </a:custGeom>
          <a:ln w="5054">
            <a:solidFill>
              <a:srgbClr val="909B9D"/>
            </a:solidFill>
          </a:ln>
        </p:spPr>
        <p:txBody>
          <a:bodyPr wrap="square" lIns="0" tIns="0" rIns="0" bIns="0" rtlCol="0"/>
          <a:lstStyle/>
          <a:p>
            <a:endParaRPr/>
          </a:p>
        </p:txBody>
      </p:sp>
      <p:sp>
        <p:nvSpPr>
          <p:cNvPr id="13" name="object 13"/>
          <p:cNvSpPr txBox="1"/>
          <p:nvPr/>
        </p:nvSpPr>
        <p:spPr>
          <a:xfrm>
            <a:off x="386676" y="2792184"/>
            <a:ext cx="4998085" cy="144780"/>
          </a:xfrm>
          <a:prstGeom prst="rect">
            <a:avLst/>
          </a:prstGeom>
        </p:spPr>
        <p:txBody>
          <a:bodyPr vert="horz" wrap="square" lIns="0" tIns="4445" rIns="0" bIns="0" rtlCol="0">
            <a:spAutoFit/>
          </a:bodyPr>
          <a:lstStyle/>
          <a:p>
            <a:pPr marL="12700">
              <a:lnSpc>
                <a:spcPct val="100000"/>
              </a:lnSpc>
              <a:spcBef>
                <a:spcPts val="35"/>
              </a:spcBef>
            </a:pPr>
            <a:r>
              <a:rPr sz="900" spc="-7" baseline="27777" dirty="0">
                <a:solidFill>
                  <a:srgbClr val="909B9D"/>
                </a:solidFill>
                <a:latin typeface="LM Sans 8"/>
                <a:cs typeface="LM Sans 8"/>
              </a:rPr>
              <a:t>1</a:t>
            </a:r>
            <a:r>
              <a:rPr sz="800" spc="-5" dirty="0">
                <a:solidFill>
                  <a:srgbClr val="909B9D"/>
                </a:solidFill>
                <a:latin typeface="LM Sans 8"/>
                <a:cs typeface="LM Sans 8"/>
                <a:hlinkClick r:id="rId6"/>
              </a:rPr>
              <a:t>https://www.economist.com/leaders/2017/05/0</a:t>
            </a:r>
            <a:r>
              <a:rPr sz="800" spc="-5" dirty="0">
                <a:solidFill>
                  <a:srgbClr val="909B9D"/>
                </a:solidFill>
                <a:latin typeface="LM Sans 8"/>
                <a:cs typeface="LM Sans 8"/>
              </a:rPr>
              <a:t>6/the-wo</a:t>
            </a:r>
            <a:r>
              <a:rPr sz="800" spc="-5" dirty="0">
                <a:solidFill>
                  <a:srgbClr val="909B9D"/>
                </a:solidFill>
                <a:latin typeface="LM Sans 8"/>
                <a:cs typeface="LM Sans 8"/>
                <a:hlinkClick r:id="rId6"/>
              </a:rPr>
              <a:t>rlds-most-valuable-resource-is-no-longer-oil-but-data</a:t>
            </a:r>
            <a:endParaRPr sz="800">
              <a:latin typeface="LM Sans 8"/>
              <a:cs typeface="LM Sans 8"/>
            </a:endParaRPr>
          </a:p>
        </p:txBody>
      </p:sp>
      <p:sp>
        <p:nvSpPr>
          <p:cNvPr id="14" name="object 14"/>
          <p:cNvSpPr txBox="1"/>
          <p:nvPr/>
        </p:nvSpPr>
        <p:spPr>
          <a:xfrm>
            <a:off x="4804943" y="3019665"/>
            <a:ext cx="69532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7" action="ppaction://hlinksldjump"/>
              </a:rPr>
              <a:t>Introduction</a:t>
            </a:r>
            <a:r>
              <a:rPr sz="700" spc="-5" dirty="0">
                <a:solidFill>
                  <a:srgbClr val="909B9D"/>
                </a:solidFill>
                <a:latin typeface="LM Sans 8"/>
                <a:cs typeface="LM Sans 8"/>
              </a:rPr>
              <a:t>2/26</a:t>
            </a:r>
            <a:endParaRPr sz="700">
              <a:latin typeface="LM Sans 8"/>
              <a:cs typeface="LM Sans 8"/>
            </a:endParaRPr>
          </a:p>
        </p:txBody>
      </p:sp>
    </p:spTree>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352869"/>
            <a:ext cx="5760085" cy="2887345"/>
          </a:xfrm>
          <a:custGeom>
            <a:avLst/>
            <a:gdLst/>
            <a:ahLst/>
            <a:cxnLst/>
            <a:rect l="l" t="t" r="r" b="b"/>
            <a:pathLst>
              <a:path w="5760085" h="2887345">
                <a:moveTo>
                  <a:pt x="0" y="2887129"/>
                </a:moveTo>
                <a:lnTo>
                  <a:pt x="5759996" y="2887129"/>
                </a:lnTo>
                <a:lnTo>
                  <a:pt x="5759996" y="0"/>
                </a:lnTo>
                <a:lnTo>
                  <a:pt x="0" y="0"/>
                </a:lnTo>
                <a:lnTo>
                  <a:pt x="0" y="2887129"/>
                </a:lnTo>
                <a:close/>
              </a:path>
            </a:pathLst>
          </a:custGeom>
          <a:solidFill>
            <a:srgbClr val="F9F9F9"/>
          </a:solidFill>
        </p:spPr>
        <p:txBody>
          <a:bodyPr wrap="square" lIns="0" tIns="0" rIns="0" bIns="0" rtlCol="0"/>
          <a:lstStyle/>
          <a:p>
            <a:endParaRPr/>
          </a:p>
        </p:txBody>
      </p:sp>
      <p:sp>
        <p:nvSpPr>
          <p:cNvPr id="3" name="object 3"/>
          <p:cNvSpPr/>
          <p:nvPr/>
        </p:nvSpPr>
        <p:spPr>
          <a:xfrm>
            <a:off x="0" y="0"/>
            <a:ext cx="5760085" cy="353060"/>
          </a:xfrm>
          <a:custGeom>
            <a:avLst/>
            <a:gdLst/>
            <a:ahLst/>
            <a:cxnLst/>
            <a:rect l="l" t="t" r="r" b="b"/>
            <a:pathLst>
              <a:path w="5760085" h="353060">
                <a:moveTo>
                  <a:pt x="5759996" y="0"/>
                </a:moveTo>
                <a:lnTo>
                  <a:pt x="0" y="0"/>
                </a:lnTo>
                <a:lnTo>
                  <a:pt x="0" y="352869"/>
                </a:lnTo>
                <a:lnTo>
                  <a:pt x="5759996" y="352869"/>
                </a:lnTo>
                <a:lnTo>
                  <a:pt x="5759996" y="0"/>
                </a:lnTo>
                <a:close/>
              </a:path>
            </a:pathLst>
          </a:custGeom>
          <a:solidFill>
            <a:srgbClr val="22373A"/>
          </a:solidFill>
        </p:spPr>
        <p:txBody>
          <a:bodyPr wrap="square" lIns="0" tIns="0" rIns="0" bIns="0" rtlCol="0"/>
          <a:lstStyle/>
          <a:p>
            <a:endParaRPr/>
          </a:p>
        </p:txBody>
      </p:sp>
      <p:sp>
        <p:nvSpPr>
          <p:cNvPr id="4" name="object 4"/>
          <p:cNvSpPr txBox="1"/>
          <p:nvPr/>
        </p:nvSpPr>
        <p:spPr>
          <a:xfrm>
            <a:off x="111010" y="64615"/>
            <a:ext cx="1569085" cy="207645"/>
          </a:xfrm>
          <a:prstGeom prst="rect">
            <a:avLst/>
          </a:prstGeom>
        </p:spPr>
        <p:txBody>
          <a:bodyPr vert="horz" wrap="square" lIns="0" tIns="12065" rIns="0" bIns="0" rtlCol="0">
            <a:spAutoFit/>
          </a:bodyPr>
          <a:lstStyle/>
          <a:p>
            <a:pPr marL="12700">
              <a:lnSpc>
                <a:spcPct val="100000"/>
              </a:lnSpc>
              <a:spcBef>
                <a:spcPts val="95"/>
              </a:spcBef>
            </a:pPr>
            <a:r>
              <a:rPr sz="1200" b="1" spc="-30" dirty="0">
                <a:solidFill>
                  <a:srgbClr val="F9F9F9"/>
                </a:solidFill>
                <a:latin typeface="LM Sans 10"/>
                <a:cs typeface="LM Sans 10"/>
              </a:rPr>
              <a:t>Text </a:t>
            </a:r>
            <a:r>
              <a:rPr sz="1200" b="1" spc="-5" dirty="0">
                <a:solidFill>
                  <a:srgbClr val="F9F9F9"/>
                </a:solidFill>
                <a:latin typeface="LM Sans 10"/>
                <a:cs typeface="LM Sans 10"/>
              </a:rPr>
              <a:t>vs. </a:t>
            </a:r>
            <a:r>
              <a:rPr sz="1200" b="1" spc="-25" dirty="0">
                <a:solidFill>
                  <a:srgbClr val="F9F9F9"/>
                </a:solidFill>
                <a:latin typeface="LM Sans 10"/>
                <a:cs typeface="LM Sans 10"/>
              </a:rPr>
              <a:t>Tabular</a:t>
            </a:r>
            <a:r>
              <a:rPr sz="1200" b="1" spc="95" dirty="0">
                <a:solidFill>
                  <a:srgbClr val="F9F9F9"/>
                </a:solidFill>
                <a:latin typeface="LM Sans 10"/>
                <a:cs typeface="LM Sans 10"/>
              </a:rPr>
              <a:t> </a:t>
            </a:r>
            <a:r>
              <a:rPr sz="1200" b="1" spc="-5" dirty="0">
                <a:solidFill>
                  <a:srgbClr val="F9F9F9"/>
                </a:solidFill>
                <a:latin typeface="LM Sans 10"/>
                <a:cs typeface="LM Sans 10"/>
              </a:rPr>
              <a:t>Data</a:t>
            </a:r>
            <a:endParaRPr sz="1200">
              <a:latin typeface="LM Sans 10"/>
              <a:cs typeface="LM Sans 10"/>
            </a:endParaRPr>
          </a:p>
        </p:txBody>
      </p:sp>
      <p:grpSp>
        <p:nvGrpSpPr>
          <p:cNvPr id="5" name="object 5"/>
          <p:cNvGrpSpPr/>
          <p:nvPr/>
        </p:nvGrpSpPr>
        <p:grpSpPr>
          <a:xfrm>
            <a:off x="0" y="72601"/>
            <a:ext cx="5760085" cy="285750"/>
            <a:chOff x="0" y="72601"/>
            <a:chExt cx="5760085" cy="285750"/>
          </a:xfrm>
        </p:grpSpPr>
        <p:sp>
          <p:nvSpPr>
            <p:cNvPr id="6" name="object 6"/>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7" name="object 7"/>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8" name="object 8"/>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9" name="object 9"/>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10" name="object 10"/>
            <p:cNvSpPr/>
            <p:nvPr/>
          </p:nvSpPr>
          <p:spPr>
            <a:xfrm>
              <a:off x="0" y="352863"/>
              <a:ext cx="3545204" cy="5080"/>
            </a:xfrm>
            <a:custGeom>
              <a:avLst/>
              <a:gdLst/>
              <a:ahLst/>
              <a:cxnLst/>
              <a:rect l="l" t="t" r="r" b="b"/>
              <a:pathLst>
                <a:path w="3545204" h="5079">
                  <a:moveTo>
                    <a:pt x="0" y="5060"/>
                  </a:moveTo>
                  <a:lnTo>
                    <a:pt x="0" y="0"/>
                  </a:lnTo>
                  <a:lnTo>
                    <a:pt x="3544671" y="0"/>
                  </a:lnTo>
                  <a:lnTo>
                    <a:pt x="3544671" y="5060"/>
                  </a:lnTo>
                  <a:lnTo>
                    <a:pt x="0" y="5060"/>
                  </a:lnTo>
                  <a:close/>
                </a:path>
              </a:pathLst>
            </a:custGeom>
            <a:solidFill>
              <a:srgbClr val="F01B09"/>
            </a:solidFill>
          </p:spPr>
          <p:txBody>
            <a:bodyPr wrap="square" lIns="0" tIns="0" rIns="0" bIns="0" rtlCol="0"/>
            <a:lstStyle/>
            <a:p>
              <a:endParaRPr/>
            </a:p>
          </p:txBody>
        </p:sp>
      </p:grpSp>
      <p:sp>
        <p:nvSpPr>
          <p:cNvPr id="11" name="object 11"/>
          <p:cNvSpPr/>
          <p:nvPr/>
        </p:nvSpPr>
        <p:spPr>
          <a:xfrm>
            <a:off x="1367980" y="535586"/>
            <a:ext cx="3024023" cy="184579"/>
          </a:xfrm>
          <a:prstGeom prst="rect">
            <a:avLst/>
          </a:prstGeom>
          <a:blipFill>
            <a:blip r:embed="rId5" cstate="print"/>
            <a:stretch>
              <a:fillRect/>
            </a:stretch>
          </a:blipFill>
        </p:spPr>
        <p:txBody>
          <a:bodyPr wrap="square" lIns="0" tIns="0" rIns="0" bIns="0" rtlCol="0"/>
          <a:lstStyle/>
          <a:p>
            <a:endParaRPr/>
          </a:p>
        </p:txBody>
      </p:sp>
      <p:sp>
        <p:nvSpPr>
          <p:cNvPr id="12" name="object 12"/>
          <p:cNvSpPr/>
          <p:nvPr/>
        </p:nvSpPr>
        <p:spPr>
          <a:xfrm>
            <a:off x="359994" y="796074"/>
            <a:ext cx="5039992" cy="227939"/>
          </a:xfrm>
          <a:prstGeom prst="rect">
            <a:avLst/>
          </a:prstGeom>
          <a:blipFill>
            <a:blip r:embed="rId6" cstate="print"/>
            <a:stretch>
              <a:fillRect/>
            </a:stretch>
          </a:blipFill>
        </p:spPr>
        <p:txBody>
          <a:bodyPr wrap="square" lIns="0" tIns="0" rIns="0" bIns="0" rtlCol="0"/>
          <a:lstStyle/>
          <a:p>
            <a:endParaRPr/>
          </a:p>
        </p:txBody>
      </p:sp>
      <p:sp>
        <p:nvSpPr>
          <p:cNvPr id="13" name="object 13"/>
          <p:cNvSpPr txBox="1"/>
          <p:nvPr/>
        </p:nvSpPr>
        <p:spPr>
          <a:xfrm>
            <a:off x="347294" y="1223878"/>
            <a:ext cx="3239135" cy="666115"/>
          </a:xfrm>
          <a:prstGeom prst="rect">
            <a:avLst/>
          </a:prstGeom>
        </p:spPr>
        <p:txBody>
          <a:bodyPr vert="horz" wrap="square" lIns="0" tIns="12065" rIns="0" bIns="0" rtlCol="0">
            <a:spAutoFit/>
          </a:bodyPr>
          <a:lstStyle/>
          <a:p>
            <a:pPr marL="12700">
              <a:lnSpc>
                <a:spcPct val="100000"/>
              </a:lnSpc>
              <a:spcBef>
                <a:spcPts val="95"/>
              </a:spcBef>
            </a:pPr>
            <a:r>
              <a:rPr sz="1000" b="1" spc="-5" dirty="0">
                <a:solidFill>
                  <a:srgbClr val="22373A"/>
                </a:solidFill>
                <a:latin typeface="LM Sans 10"/>
                <a:cs typeface="LM Sans 10"/>
              </a:rPr>
              <a:t>Similarities</a:t>
            </a:r>
            <a:r>
              <a:rPr sz="1000" spc="-5" dirty="0">
                <a:solidFill>
                  <a:srgbClr val="22373A"/>
                </a:solidFill>
                <a:latin typeface="LM Sans 10"/>
                <a:cs typeface="LM Sans 10"/>
              </a:rPr>
              <a:t>:</a:t>
            </a:r>
            <a:endParaRPr sz="1000">
              <a:latin typeface="LM Sans 10"/>
              <a:cs typeface="LM Sans 10"/>
            </a:endParaRPr>
          </a:p>
          <a:p>
            <a:pPr>
              <a:lnSpc>
                <a:spcPct val="100000"/>
              </a:lnSpc>
              <a:spcBef>
                <a:spcPts val="20"/>
              </a:spcBef>
            </a:pPr>
            <a:endParaRPr sz="650">
              <a:latin typeface="LM Sans 10"/>
              <a:cs typeface="LM Sans 10"/>
            </a:endParaRPr>
          </a:p>
          <a:p>
            <a:pPr marL="265430" indent="-127000">
              <a:lnSpc>
                <a:spcPct val="100000"/>
              </a:lnSpc>
              <a:buFont typeface="Arial"/>
              <a:buChar char="•"/>
              <a:tabLst>
                <a:tab pos="266065" algn="l"/>
              </a:tabLst>
            </a:pPr>
            <a:r>
              <a:rPr sz="1000" spc="-5" dirty="0">
                <a:solidFill>
                  <a:srgbClr val="22373A"/>
                </a:solidFill>
                <a:latin typeface="LM Sans 10"/>
                <a:cs typeface="LM Sans 10"/>
              </a:rPr>
              <a:t>Sequences with contextual information</a:t>
            </a:r>
            <a:endParaRPr sz="1000">
              <a:latin typeface="LM Sans 10"/>
              <a:cs typeface="LM Sans 10"/>
            </a:endParaRPr>
          </a:p>
          <a:p>
            <a:pPr marL="265430" indent="-127000">
              <a:lnSpc>
                <a:spcPct val="100000"/>
              </a:lnSpc>
              <a:spcBef>
                <a:spcPts val="475"/>
              </a:spcBef>
              <a:buFont typeface="Arial"/>
              <a:buChar char="•"/>
              <a:tabLst>
                <a:tab pos="266065" algn="l"/>
              </a:tabLst>
            </a:pPr>
            <a:r>
              <a:rPr sz="1000" spc="-5" dirty="0">
                <a:solidFill>
                  <a:srgbClr val="22373A"/>
                </a:solidFill>
                <a:latin typeface="LM Sans 10"/>
                <a:cs typeface="LM Sans 10"/>
              </a:rPr>
              <a:t>Limited </a:t>
            </a:r>
            <a:r>
              <a:rPr sz="1000" spc="-10" dirty="0">
                <a:solidFill>
                  <a:srgbClr val="22373A"/>
                </a:solidFill>
                <a:latin typeface="LM Sans 10"/>
                <a:cs typeface="LM Sans 10"/>
              </a:rPr>
              <a:t>knowledge </a:t>
            </a:r>
            <a:r>
              <a:rPr sz="1000" spc="-5" dirty="0">
                <a:solidFill>
                  <a:srgbClr val="22373A"/>
                </a:solidFill>
                <a:latin typeface="LM Sans 10"/>
                <a:cs typeface="LM Sans 10"/>
              </a:rPr>
              <a:t>source </a:t>
            </a:r>
            <a:r>
              <a:rPr sz="1000" spc="-15" dirty="0">
                <a:solidFill>
                  <a:srgbClr val="22373A"/>
                </a:solidFill>
                <a:latin typeface="LM Sans 10"/>
                <a:cs typeface="LM Sans 10"/>
              </a:rPr>
              <a:t>for </a:t>
            </a:r>
            <a:r>
              <a:rPr sz="1000" spc="-5" dirty="0">
                <a:solidFill>
                  <a:srgbClr val="22373A"/>
                </a:solidFill>
                <a:latin typeface="LM Sans 10"/>
                <a:cs typeface="LM Sans 10"/>
              </a:rPr>
              <a:t>high-dimensional</a:t>
            </a:r>
            <a:r>
              <a:rPr sz="1000" spc="50" dirty="0">
                <a:solidFill>
                  <a:srgbClr val="22373A"/>
                </a:solidFill>
                <a:latin typeface="LM Sans 10"/>
                <a:cs typeface="LM Sans 10"/>
              </a:rPr>
              <a:t> </a:t>
            </a:r>
            <a:r>
              <a:rPr sz="1000" spc="-5" dirty="0">
                <a:solidFill>
                  <a:srgbClr val="22373A"/>
                </a:solidFill>
                <a:latin typeface="LM Sans 10"/>
                <a:cs typeface="LM Sans 10"/>
              </a:rPr>
              <a:t>mapping</a:t>
            </a:r>
            <a:endParaRPr sz="1000">
              <a:latin typeface="LM Sans 10"/>
              <a:cs typeface="LM Sans 10"/>
            </a:endParaRPr>
          </a:p>
        </p:txBody>
      </p:sp>
      <p:sp>
        <p:nvSpPr>
          <p:cNvPr id="14" name="object 14"/>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7" action="ppaction://hlinksldjump"/>
              </a:rPr>
              <a:t>Learning</a:t>
            </a:r>
            <a:r>
              <a:rPr sz="700" spc="-25" dirty="0">
                <a:solidFill>
                  <a:srgbClr val="909B9D"/>
                </a:solidFill>
                <a:latin typeface="LM Sans 8"/>
                <a:cs typeface="LM Sans 8"/>
                <a:hlinkClick r:id="rId7" action="ppaction://hlinksldjump"/>
              </a:rPr>
              <a:t> </a:t>
            </a:r>
            <a:r>
              <a:rPr sz="700" spc="-5" dirty="0">
                <a:solidFill>
                  <a:srgbClr val="909B9D"/>
                </a:solidFill>
                <a:latin typeface="LM Sans 8"/>
                <a:cs typeface="LM Sans 8"/>
                <a:hlinkClick r:id="rId7" action="ppaction://hlinksldjump"/>
              </a:rPr>
              <a:t>Embeddings</a:t>
            </a:r>
            <a:r>
              <a:rPr sz="700" spc="-5" dirty="0">
                <a:solidFill>
                  <a:srgbClr val="909B9D"/>
                </a:solidFill>
                <a:latin typeface="LM Sans 8"/>
                <a:cs typeface="LM Sans 8"/>
              </a:rPr>
              <a:t>16/26</a:t>
            </a:r>
            <a:endParaRPr sz="700">
              <a:latin typeface="LM Sans 8"/>
              <a:cs typeface="LM Sans 8"/>
            </a:endParaRPr>
          </a:p>
        </p:txBody>
      </p:sp>
    </p:spTree>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569085" cy="207645"/>
          </a:xfrm>
          <a:prstGeom prst="rect">
            <a:avLst/>
          </a:prstGeom>
        </p:spPr>
        <p:txBody>
          <a:bodyPr vert="horz" wrap="square" lIns="0" tIns="12065" rIns="0" bIns="0" rtlCol="0">
            <a:spAutoFit/>
          </a:bodyPr>
          <a:lstStyle/>
          <a:p>
            <a:pPr marL="12700">
              <a:lnSpc>
                <a:spcPct val="100000"/>
              </a:lnSpc>
              <a:spcBef>
                <a:spcPts val="95"/>
              </a:spcBef>
            </a:pPr>
            <a:r>
              <a:rPr spc="-30" dirty="0"/>
              <a:t>Text </a:t>
            </a:r>
            <a:r>
              <a:rPr spc="-5" dirty="0"/>
              <a:t>vs. </a:t>
            </a:r>
            <a:r>
              <a:rPr spc="-25" dirty="0"/>
              <a:t>Tabular</a:t>
            </a:r>
            <a:r>
              <a:rPr spc="95" dirty="0"/>
              <a:t> </a:t>
            </a:r>
            <a:r>
              <a:rPr spc="-5" dirty="0"/>
              <a:t>Data</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3545204" cy="5080"/>
            </a:xfrm>
            <a:custGeom>
              <a:avLst/>
              <a:gdLst/>
              <a:ahLst/>
              <a:cxnLst/>
              <a:rect l="l" t="t" r="r" b="b"/>
              <a:pathLst>
                <a:path w="3545204" h="5079">
                  <a:moveTo>
                    <a:pt x="0" y="5060"/>
                  </a:moveTo>
                  <a:lnTo>
                    <a:pt x="0" y="0"/>
                  </a:lnTo>
                  <a:lnTo>
                    <a:pt x="3544671" y="0"/>
                  </a:lnTo>
                  <a:lnTo>
                    <a:pt x="3544671"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1367980" y="535586"/>
            <a:ext cx="3024023" cy="184579"/>
          </a:xfrm>
          <a:prstGeom prst="rect">
            <a:avLst/>
          </a:prstGeom>
          <a:blipFill>
            <a:blip r:embed="rId5" cstate="print"/>
            <a:stretch>
              <a:fillRect/>
            </a:stretch>
          </a:blipFill>
        </p:spPr>
        <p:txBody>
          <a:bodyPr wrap="square" lIns="0" tIns="0" rIns="0" bIns="0" rtlCol="0"/>
          <a:lstStyle/>
          <a:p>
            <a:endParaRPr/>
          </a:p>
        </p:txBody>
      </p:sp>
      <p:sp>
        <p:nvSpPr>
          <p:cNvPr id="10" name="object 10"/>
          <p:cNvSpPr/>
          <p:nvPr/>
        </p:nvSpPr>
        <p:spPr>
          <a:xfrm>
            <a:off x="359994" y="796074"/>
            <a:ext cx="5039992" cy="227939"/>
          </a:xfrm>
          <a:prstGeom prst="rect">
            <a:avLst/>
          </a:prstGeom>
          <a:blipFill>
            <a:blip r:embed="rId6" cstate="print"/>
            <a:stretch>
              <a:fillRect/>
            </a:stretch>
          </a:blipFill>
        </p:spPr>
        <p:txBody>
          <a:bodyPr wrap="square" lIns="0" tIns="0" rIns="0" bIns="0" rtlCol="0"/>
          <a:lstStyle/>
          <a:p>
            <a:endParaRPr/>
          </a:p>
        </p:txBody>
      </p:sp>
      <p:sp>
        <p:nvSpPr>
          <p:cNvPr id="11" name="object 11"/>
          <p:cNvSpPr txBox="1"/>
          <p:nvPr/>
        </p:nvSpPr>
        <p:spPr>
          <a:xfrm>
            <a:off x="347294" y="1223878"/>
            <a:ext cx="3239135" cy="1642745"/>
          </a:xfrm>
          <a:prstGeom prst="rect">
            <a:avLst/>
          </a:prstGeom>
        </p:spPr>
        <p:txBody>
          <a:bodyPr vert="horz" wrap="square" lIns="0" tIns="12065" rIns="0" bIns="0" rtlCol="0">
            <a:spAutoFit/>
          </a:bodyPr>
          <a:lstStyle/>
          <a:p>
            <a:pPr marL="12700">
              <a:lnSpc>
                <a:spcPct val="100000"/>
              </a:lnSpc>
              <a:spcBef>
                <a:spcPts val="95"/>
              </a:spcBef>
            </a:pPr>
            <a:r>
              <a:rPr sz="1000" b="1" spc="-5" dirty="0">
                <a:solidFill>
                  <a:srgbClr val="22373A"/>
                </a:solidFill>
                <a:latin typeface="LM Sans 10"/>
                <a:cs typeface="LM Sans 10"/>
              </a:rPr>
              <a:t>Similarities</a:t>
            </a:r>
            <a:r>
              <a:rPr sz="1000" spc="-5" dirty="0">
                <a:solidFill>
                  <a:srgbClr val="22373A"/>
                </a:solidFill>
                <a:latin typeface="LM Sans 10"/>
                <a:cs typeface="LM Sans 10"/>
              </a:rPr>
              <a:t>:</a:t>
            </a:r>
            <a:endParaRPr sz="1000">
              <a:latin typeface="LM Sans 10"/>
              <a:cs typeface="LM Sans 10"/>
            </a:endParaRPr>
          </a:p>
          <a:p>
            <a:pPr>
              <a:lnSpc>
                <a:spcPct val="100000"/>
              </a:lnSpc>
              <a:spcBef>
                <a:spcPts val="20"/>
              </a:spcBef>
            </a:pPr>
            <a:endParaRPr sz="650">
              <a:latin typeface="LM Sans 10"/>
              <a:cs typeface="LM Sans 10"/>
            </a:endParaRPr>
          </a:p>
          <a:p>
            <a:pPr marL="265430" indent="-127000">
              <a:lnSpc>
                <a:spcPct val="100000"/>
              </a:lnSpc>
              <a:buFont typeface="Arial"/>
              <a:buChar char="•"/>
              <a:tabLst>
                <a:tab pos="266065" algn="l"/>
              </a:tabLst>
            </a:pPr>
            <a:r>
              <a:rPr sz="1000" spc="-5" dirty="0">
                <a:solidFill>
                  <a:srgbClr val="22373A"/>
                </a:solidFill>
                <a:latin typeface="LM Sans 10"/>
                <a:cs typeface="LM Sans 10"/>
              </a:rPr>
              <a:t>Sequences with contextual information</a:t>
            </a:r>
            <a:endParaRPr sz="1000">
              <a:latin typeface="LM Sans 10"/>
              <a:cs typeface="LM Sans 10"/>
            </a:endParaRPr>
          </a:p>
          <a:p>
            <a:pPr marL="265430" indent="-127000">
              <a:lnSpc>
                <a:spcPct val="100000"/>
              </a:lnSpc>
              <a:spcBef>
                <a:spcPts val="475"/>
              </a:spcBef>
              <a:buFont typeface="Arial"/>
              <a:buChar char="•"/>
              <a:tabLst>
                <a:tab pos="266065" algn="l"/>
              </a:tabLst>
            </a:pPr>
            <a:r>
              <a:rPr sz="1000" spc="-5" dirty="0">
                <a:solidFill>
                  <a:srgbClr val="22373A"/>
                </a:solidFill>
                <a:latin typeface="LM Sans 10"/>
                <a:cs typeface="LM Sans 10"/>
              </a:rPr>
              <a:t>Limited </a:t>
            </a:r>
            <a:r>
              <a:rPr sz="1000" spc="-10" dirty="0">
                <a:solidFill>
                  <a:srgbClr val="22373A"/>
                </a:solidFill>
                <a:latin typeface="LM Sans 10"/>
                <a:cs typeface="LM Sans 10"/>
              </a:rPr>
              <a:t>knowledge </a:t>
            </a:r>
            <a:r>
              <a:rPr sz="1000" spc="-5" dirty="0">
                <a:solidFill>
                  <a:srgbClr val="22373A"/>
                </a:solidFill>
                <a:latin typeface="LM Sans 10"/>
                <a:cs typeface="LM Sans 10"/>
              </a:rPr>
              <a:t>source </a:t>
            </a:r>
            <a:r>
              <a:rPr sz="1000" spc="-15" dirty="0">
                <a:solidFill>
                  <a:srgbClr val="22373A"/>
                </a:solidFill>
                <a:latin typeface="LM Sans 10"/>
                <a:cs typeface="LM Sans 10"/>
              </a:rPr>
              <a:t>for </a:t>
            </a:r>
            <a:r>
              <a:rPr sz="1000" spc="-5" dirty="0">
                <a:solidFill>
                  <a:srgbClr val="22373A"/>
                </a:solidFill>
                <a:latin typeface="LM Sans 10"/>
                <a:cs typeface="LM Sans 10"/>
              </a:rPr>
              <a:t>high-dimensional</a:t>
            </a:r>
            <a:r>
              <a:rPr sz="1000" spc="50" dirty="0">
                <a:solidFill>
                  <a:srgbClr val="22373A"/>
                </a:solidFill>
                <a:latin typeface="LM Sans 10"/>
                <a:cs typeface="LM Sans 10"/>
              </a:rPr>
              <a:t> </a:t>
            </a:r>
            <a:r>
              <a:rPr sz="1000" spc="-5" dirty="0">
                <a:solidFill>
                  <a:srgbClr val="22373A"/>
                </a:solidFill>
                <a:latin typeface="LM Sans 10"/>
                <a:cs typeface="LM Sans 10"/>
              </a:rPr>
              <a:t>mapping</a:t>
            </a:r>
            <a:endParaRPr sz="1000">
              <a:latin typeface="LM Sans 10"/>
              <a:cs typeface="LM Sans 10"/>
            </a:endParaRPr>
          </a:p>
          <a:p>
            <a:pPr marL="12700">
              <a:lnSpc>
                <a:spcPct val="100000"/>
              </a:lnSpc>
              <a:spcBef>
                <a:spcPts val="969"/>
              </a:spcBef>
            </a:pPr>
            <a:r>
              <a:rPr sz="1000" b="1" spc="-5" dirty="0">
                <a:solidFill>
                  <a:srgbClr val="22373A"/>
                </a:solidFill>
                <a:latin typeface="LM Sans 10"/>
                <a:cs typeface="LM Sans 10"/>
              </a:rPr>
              <a:t>Differences</a:t>
            </a:r>
            <a:r>
              <a:rPr sz="1000" spc="-5" dirty="0">
                <a:solidFill>
                  <a:srgbClr val="22373A"/>
                </a:solidFill>
                <a:latin typeface="LM Sans 10"/>
                <a:cs typeface="LM Sans 10"/>
              </a:rPr>
              <a:t>:</a:t>
            </a:r>
            <a:endParaRPr sz="1000">
              <a:latin typeface="LM Sans 10"/>
              <a:cs typeface="LM Sans 10"/>
            </a:endParaRPr>
          </a:p>
          <a:p>
            <a:pPr>
              <a:lnSpc>
                <a:spcPct val="100000"/>
              </a:lnSpc>
              <a:spcBef>
                <a:spcPts val="20"/>
              </a:spcBef>
            </a:pPr>
            <a:endParaRPr sz="650">
              <a:latin typeface="LM Sans 10"/>
              <a:cs typeface="LM Sans 10"/>
            </a:endParaRPr>
          </a:p>
          <a:p>
            <a:pPr marL="265430" indent="-127000">
              <a:lnSpc>
                <a:spcPct val="100000"/>
              </a:lnSpc>
              <a:buFont typeface="Arial"/>
              <a:buChar char="•"/>
              <a:tabLst>
                <a:tab pos="266065" algn="l"/>
              </a:tabLst>
            </a:pPr>
            <a:r>
              <a:rPr sz="1000" spc="-10" dirty="0">
                <a:solidFill>
                  <a:srgbClr val="22373A"/>
                </a:solidFill>
                <a:latin typeface="LM Sans 10"/>
                <a:cs typeface="LM Sans 10"/>
              </a:rPr>
              <a:t>Variable </a:t>
            </a:r>
            <a:r>
              <a:rPr sz="1000" spc="-5" dirty="0">
                <a:solidFill>
                  <a:srgbClr val="22373A"/>
                </a:solidFill>
                <a:latin typeface="LM Sans 10"/>
                <a:cs typeface="LM Sans 10"/>
              </a:rPr>
              <a:t>vs. fixed sequence</a:t>
            </a:r>
            <a:r>
              <a:rPr sz="1000" spc="105" dirty="0">
                <a:solidFill>
                  <a:srgbClr val="22373A"/>
                </a:solidFill>
                <a:latin typeface="LM Sans 10"/>
                <a:cs typeface="LM Sans 10"/>
              </a:rPr>
              <a:t> </a:t>
            </a:r>
            <a:r>
              <a:rPr sz="1000" spc="-5" dirty="0">
                <a:solidFill>
                  <a:srgbClr val="22373A"/>
                </a:solidFill>
                <a:latin typeface="LM Sans 10"/>
                <a:cs typeface="LM Sans 10"/>
              </a:rPr>
              <a:t>length</a:t>
            </a:r>
            <a:endParaRPr sz="1000">
              <a:latin typeface="LM Sans 10"/>
              <a:cs typeface="LM Sans 10"/>
            </a:endParaRPr>
          </a:p>
          <a:p>
            <a:pPr marL="265430" indent="-127000">
              <a:lnSpc>
                <a:spcPct val="100000"/>
              </a:lnSpc>
              <a:spcBef>
                <a:spcPts val="475"/>
              </a:spcBef>
              <a:buFont typeface="Arial"/>
              <a:buChar char="•"/>
              <a:tabLst>
                <a:tab pos="266065" algn="l"/>
              </a:tabLst>
            </a:pPr>
            <a:r>
              <a:rPr sz="1000" spc="-5" dirty="0">
                <a:solidFill>
                  <a:srgbClr val="22373A"/>
                </a:solidFill>
                <a:latin typeface="LM Sans 10"/>
                <a:cs typeface="LM Sans 10"/>
              </a:rPr>
              <a:t>Single vs. multiple</a:t>
            </a:r>
            <a:r>
              <a:rPr sz="1000" spc="-225" dirty="0">
                <a:solidFill>
                  <a:srgbClr val="22373A"/>
                </a:solidFill>
                <a:latin typeface="LM Sans 10"/>
                <a:cs typeface="LM Sans 10"/>
              </a:rPr>
              <a:t> </a:t>
            </a:r>
            <a:r>
              <a:rPr sz="1000" spc="-5" dirty="0">
                <a:solidFill>
                  <a:srgbClr val="22373A"/>
                </a:solidFill>
                <a:latin typeface="LM Sans 10"/>
                <a:cs typeface="LM Sans 10"/>
              </a:rPr>
              <a:t>vocabularies</a:t>
            </a:r>
            <a:endParaRPr sz="1000">
              <a:latin typeface="LM Sans 10"/>
              <a:cs typeface="LM Sans 10"/>
            </a:endParaRPr>
          </a:p>
          <a:p>
            <a:pPr marL="265430" indent="-127000">
              <a:lnSpc>
                <a:spcPct val="100000"/>
              </a:lnSpc>
              <a:spcBef>
                <a:spcPts val="475"/>
              </a:spcBef>
              <a:buFont typeface="Arial"/>
              <a:buChar char="•"/>
              <a:tabLst>
                <a:tab pos="266065" algn="l"/>
              </a:tabLst>
            </a:pPr>
            <a:r>
              <a:rPr sz="1000" spc="-5" dirty="0">
                <a:solidFill>
                  <a:srgbClr val="22373A"/>
                </a:solidFill>
                <a:latin typeface="LM Sans 10"/>
                <a:cs typeface="LM Sans 10"/>
              </a:rPr>
              <a:t>Numerical values in </a:t>
            </a:r>
            <a:r>
              <a:rPr sz="1000" spc="-10" dirty="0">
                <a:solidFill>
                  <a:srgbClr val="22373A"/>
                </a:solidFill>
                <a:latin typeface="LM Sans 10"/>
                <a:cs typeface="LM Sans 10"/>
              </a:rPr>
              <a:t>tabular </a:t>
            </a:r>
            <a:r>
              <a:rPr sz="1000" spc="-5" dirty="0">
                <a:solidFill>
                  <a:srgbClr val="22373A"/>
                </a:solidFill>
                <a:latin typeface="LM Sans 10"/>
                <a:cs typeface="LM Sans 10"/>
              </a:rPr>
              <a:t>data</a:t>
            </a:r>
            <a:endParaRPr sz="1000">
              <a:latin typeface="LM Sans 10"/>
              <a:cs typeface="LM Sans 10"/>
            </a:endParaRPr>
          </a:p>
        </p:txBody>
      </p:sp>
      <p:sp>
        <p:nvSpPr>
          <p:cNvPr id="12" name="object 12"/>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7" action="ppaction://hlinksldjump"/>
              </a:rPr>
              <a:t>Learning</a:t>
            </a:r>
            <a:r>
              <a:rPr sz="700" spc="-25" dirty="0">
                <a:solidFill>
                  <a:srgbClr val="909B9D"/>
                </a:solidFill>
                <a:latin typeface="LM Sans 8"/>
                <a:cs typeface="LM Sans 8"/>
                <a:hlinkClick r:id="rId7" action="ppaction://hlinksldjump"/>
              </a:rPr>
              <a:t> </a:t>
            </a:r>
            <a:r>
              <a:rPr sz="700" spc="-5" dirty="0">
                <a:solidFill>
                  <a:srgbClr val="909B9D"/>
                </a:solidFill>
                <a:latin typeface="LM Sans 8"/>
                <a:cs typeface="LM Sans 8"/>
                <a:hlinkClick r:id="rId7" action="ppaction://hlinksldjump"/>
              </a:rPr>
              <a:t>Embeddings</a:t>
            </a:r>
            <a:r>
              <a:rPr sz="700" spc="-5" dirty="0">
                <a:solidFill>
                  <a:srgbClr val="909B9D"/>
                </a:solidFill>
                <a:latin typeface="LM Sans 8"/>
                <a:cs typeface="LM Sans 8"/>
              </a:rPr>
              <a:t>16/26</a:t>
            </a:r>
            <a:endParaRPr sz="700">
              <a:latin typeface="LM Sans 8"/>
              <a:cs typeface="LM Sans 8"/>
            </a:endParaRPr>
          </a:p>
        </p:txBody>
      </p:sp>
    </p:spTree>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914525" cy="207645"/>
          </a:xfrm>
          <a:prstGeom prst="rect">
            <a:avLst/>
          </a:prstGeom>
        </p:spPr>
        <p:txBody>
          <a:bodyPr vert="horz" wrap="square" lIns="0" tIns="12065" rIns="0" bIns="0" rtlCol="0">
            <a:spAutoFit/>
          </a:bodyPr>
          <a:lstStyle/>
          <a:p>
            <a:pPr marL="12700">
              <a:lnSpc>
                <a:spcPct val="100000"/>
              </a:lnSpc>
              <a:spcBef>
                <a:spcPts val="95"/>
              </a:spcBef>
            </a:pPr>
            <a:r>
              <a:rPr dirty="0"/>
              <a:t>Embedding </a:t>
            </a:r>
            <a:r>
              <a:rPr spc="-20" dirty="0"/>
              <a:t>Training</a:t>
            </a:r>
            <a:r>
              <a:rPr spc="-50" dirty="0"/>
              <a:t> </a:t>
            </a:r>
            <a:r>
              <a:rPr dirty="0"/>
              <a:t>Model</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3766185" cy="5080"/>
            </a:xfrm>
            <a:custGeom>
              <a:avLst/>
              <a:gdLst/>
              <a:ahLst/>
              <a:cxnLst/>
              <a:rect l="l" t="t" r="r" b="b"/>
              <a:pathLst>
                <a:path w="3766185" h="5079">
                  <a:moveTo>
                    <a:pt x="0" y="5060"/>
                  </a:moveTo>
                  <a:lnTo>
                    <a:pt x="0" y="0"/>
                  </a:lnTo>
                  <a:lnTo>
                    <a:pt x="3766159" y="0"/>
                  </a:lnTo>
                  <a:lnTo>
                    <a:pt x="3766159"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448437" y="402215"/>
            <a:ext cx="1972945" cy="450215"/>
          </a:xfrm>
          <a:prstGeom prst="rect">
            <a:avLst/>
          </a:prstGeom>
        </p:spPr>
        <p:txBody>
          <a:bodyPr vert="horz" wrap="square" lIns="0" tIns="72390" rIns="0" bIns="0" rtlCol="0">
            <a:spAutoFit/>
          </a:bodyPr>
          <a:lstStyle/>
          <a:p>
            <a:pPr marL="164465" indent="-127000">
              <a:lnSpc>
                <a:spcPct val="100000"/>
              </a:lnSpc>
              <a:spcBef>
                <a:spcPts val="570"/>
              </a:spcBef>
              <a:buFont typeface="Arial"/>
              <a:buChar char="•"/>
              <a:tabLst>
                <a:tab pos="165100" algn="l"/>
              </a:tabLst>
            </a:pPr>
            <a:r>
              <a:rPr sz="1000" spc="-5" dirty="0">
                <a:solidFill>
                  <a:srgbClr val="22373A"/>
                </a:solidFill>
                <a:latin typeface="LM Sans 10"/>
                <a:cs typeface="LM Sans 10"/>
              </a:rPr>
              <a:t>Derived from </a:t>
            </a:r>
            <a:r>
              <a:rPr sz="1000" i="1" dirty="0">
                <a:solidFill>
                  <a:srgbClr val="22373A"/>
                </a:solidFill>
                <a:latin typeface="LM Sans 10"/>
                <a:cs typeface="LM Sans 10"/>
              </a:rPr>
              <a:t>Word2vec</a:t>
            </a:r>
            <a:r>
              <a:rPr sz="1050" baseline="27777" dirty="0">
                <a:solidFill>
                  <a:srgbClr val="22373A"/>
                </a:solidFill>
                <a:latin typeface="LM Sans 8"/>
                <a:cs typeface="LM Sans 8"/>
              </a:rPr>
              <a:t>3</a:t>
            </a:r>
            <a:r>
              <a:rPr sz="1050" spc="22" baseline="27777" dirty="0">
                <a:solidFill>
                  <a:srgbClr val="22373A"/>
                </a:solidFill>
                <a:latin typeface="LM Sans 8"/>
                <a:cs typeface="LM Sans 8"/>
              </a:rPr>
              <a:t> </a:t>
            </a:r>
            <a:r>
              <a:rPr sz="1000" dirty="0">
                <a:solidFill>
                  <a:srgbClr val="22373A"/>
                </a:solidFill>
                <a:latin typeface="LM Sans 10"/>
                <a:cs typeface="LM Sans 10"/>
              </a:rPr>
              <a:t>models</a:t>
            </a:r>
            <a:endParaRPr sz="1000">
              <a:latin typeface="LM Sans 10"/>
              <a:cs typeface="LM Sans 10"/>
            </a:endParaRPr>
          </a:p>
          <a:p>
            <a:pPr marL="164465" indent="-127000">
              <a:lnSpc>
                <a:spcPct val="100000"/>
              </a:lnSpc>
              <a:spcBef>
                <a:spcPts val="470"/>
              </a:spcBef>
              <a:buFont typeface="Arial"/>
              <a:buChar char="•"/>
              <a:tabLst>
                <a:tab pos="165100" algn="l"/>
              </a:tabLst>
            </a:pPr>
            <a:r>
              <a:rPr sz="1000" spc="-10" dirty="0">
                <a:solidFill>
                  <a:srgbClr val="22373A"/>
                </a:solidFill>
                <a:latin typeface="LM Sans 10"/>
                <a:cs typeface="LM Sans 10"/>
              </a:rPr>
              <a:t>Given </a:t>
            </a:r>
            <a:r>
              <a:rPr sz="1000" dirty="0">
                <a:solidFill>
                  <a:srgbClr val="22373A"/>
                </a:solidFill>
                <a:latin typeface="LM Sans 10"/>
                <a:cs typeface="LM Sans 10"/>
              </a:rPr>
              <a:t>“</a:t>
            </a:r>
            <a:r>
              <a:rPr sz="1000" dirty="0">
                <a:solidFill>
                  <a:srgbClr val="F01B09"/>
                </a:solidFill>
                <a:latin typeface="LM Sans 10"/>
                <a:cs typeface="LM Sans 10"/>
              </a:rPr>
              <a:t>context</a:t>
            </a:r>
            <a:r>
              <a:rPr sz="1000" dirty="0">
                <a:solidFill>
                  <a:srgbClr val="22373A"/>
                </a:solidFill>
                <a:latin typeface="LM Sans 10"/>
                <a:cs typeface="LM Sans 10"/>
              </a:rPr>
              <a:t>”, </a:t>
            </a:r>
            <a:r>
              <a:rPr sz="1000" spc="-10" dirty="0">
                <a:solidFill>
                  <a:srgbClr val="22373A"/>
                </a:solidFill>
                <a:latin typeface="LM Sans 10"/>
                <a:cs typeface="LM Sans 10"/>
              </a:rPr>
              <a:t>predict </a:t>
            </a:r>
            <a:r>
              <a:rPr sz="1000" dirty="0">
                <a:solidFill>
                  <a:srgbClr val="22373A"/>
                </a:solidFill>
                <a:latin typeface="LM Sans 10"/>
                <a:cs typeface="LM Sans 10"/>
              </a:rPr>
              <a:t>“</a:t>
            </a:r>
            <a:r>
              <a:rPr sz="1000" dirty="0">
                <a:solidFill>
                  <a:srgbClr val="009A55"/>
                </a:solidFill>
                <a:latin typeface="LM Sans 10"/>
                <a:cs typeface="LM Sans 10"/>
              </a:rPr>
              <a:t>target</a:t>
            </a:r>
            <a:r>
              <a:rPr sz="1000" dirty="0">
                <a:solidFill>
                  <a:srgbClr val="22373A"/>
                </a:solidFill>
                <a:latin typeface="LM Sans 10"/>
                <a:cs typeface="LM Sans 10"/>
              </a:rPr>
              <a:t>”</a:t>
            </a:r>
            <a:endParaRPr sz="1000">
              <a:latin typeface="LM Sans 10"/>
              <a:cs typeface="LM Sans 10"/>
            </a:endParaRPr>
          </a:p>
        </p:txBody>
      </p:sp>
      <p:sp>
        <p:nvSpPr>
          <p:cNvPr id="10" name="object 10"/>
          <p:cNvSpPr/>
          <p:nvPr/>
        </p:nvSpPr>
        <p:spPr>
          <a:xfrm>
            <a:off x="863993" y="1052954"/>
            <a:ext cx="4031974" cy="1659142"/>
          </a:xfrm>
          <a:prstGeom prst="rect">
            <a:avLst/>
          </a:prstGeom>
          <a:blipFill>
            <a:blip r:embed="rId5" cstate="print"/>
            <a:stretch>
              <a:fillRect/>
            </a:stretch>
          </a:blipFill>
        </p:spPr>
        <p:txBody>
          <a:bodyPr wrap="square" lIns="0" tIns="0" rIns="0" bIns="0" rtlCol="0"/>
          <a:lstStyle/>
          <a:p>
            <a:endParaRPr/>
          </a:p>
        </p:txBody>
      </p:sp>
      <p:sp>
        <p:nvSpPr>
          <p:cNvPr id="11" name="object 11"/>
          <p:cNvSpPr/>
          <p:nvPr/>
        </p:nvSpPr>
        <p:spPr>
          <a:xfrm>
            <a:off x="359994" y="2777413"/>
            <a:ext cx="1828800" cy="0"/>
          </a:xfrm>
          <a:custGeom>
            <a:avLst/>
            <a:gdLst/>
            <a:ahLst/>
            <a:cxnLst/>
            <a:rect l="l" t="t" r="r" b="b"/>
            <a:pathLst>
              <a:path w="1828800">
                <a:moveTo>
                  <a:pt x="0" y="0"/>
                </a:moveTo>
                <a:lnTo>
                  <a:pt x="1828800" y="0"/>
                </a:lnTo>
              </a:path>
            </a:pathLst>
          </a:custGeom>
          <a:ln w="5054">
            <a:solidFill>
              <a:srgbClr val="909B9D"/>
            </a:solidFill>
          </a:ln>
        </p:spPr>
        <p:txBody>
          <a:bodyPr wrap="square" lIns="0" tIns="0" rIns="0" bIns="0" rtlCol="0"/>
          <a:lstStyle/>
          <a:p>
            <a:endParaRPr/>
          </a:p>
        </p:txBody>
      </p:sp>
      <p:sp>
        <p:nvSpPr>
          <p:cNvPr id="12" name="object 12"/>
          <p:cNvSpPr txBox="1"/>
          <p:nvPr/>
        </p:nvSpPr>
        <p:spPr>
          <a:xfrm>
            <a:off x="361276" y="2784461"/>
            <a:ext cx="3969385" cy="147320"/>
          </a:xfrm>
          <a:prstGeom prst="rect">
            <a:avLst/>
          </a:prstGeom>
        </p:spPr>
        <p:txBody>
          <a:bodyPr vert="horz" wrap="square" lIns="0" tIns="12065" rIns="0" bIns="0" rtlCol="0">
            <a:spAutoFit/>
          </a:bodyPr>
          <a:lstStyle/>
          <a:p>
            <a:pPr marL="38100">
              <a:lnSpc>
                <a:spcPct val="100000"/>
              </a:lnSpc>
              <a:spcBef>
                <a:spcPts val="95"/>
              </a:spcBef>
            </a:pPr>
            <a:r>
              <a:rPr sz="900" baseline="27777" dirty="0">
                <a:solidFill>
                  <a:srgbClr val="909B9D"/>
                </a:solidFill>
                <a:latin typeface="LM Sans 8"/>
                <a:cs typeface="LM Sans 8"/>
              </a:rPr>
              <a:t>2</a:t>
            </a:r>
            <a:r>
              <a:rPr sz="800" dirty="0">
                <a:solidFill>
                  <a:srgbClr val="909B9D"/>
                </a:solidFill>
                <a:latin typeface="LM Sans 8"/>
                <a:cs typeface="LM Sans 8"/>
              </a:rPr>
              <a:t>Mikolov, </a:t>
            </a:r>
            <a:r>
              <a:rPr sz="800" spc="-15" dirty="0">
                <a:solidFill>
                  <a:srgbClr val="909B9D"/>
                </a:solidFill>
                <a:latin typeface="LM Sans 8"/>
                <a:cs typeface="LM Sans 8"/>
              </a:rPr>
              <a:t>Tomas, </a:t>
            </a:r>
            <a:r>
              <a:rPr sz="800" spc="-5" dirty="0">
                <a:solidFill>
                  <a:srgbClr val="909B9D"/>
                </a:solidFill>
                <a:latin typeface="LM Sans 8"/>
                <a:cs typeface="LM Sans 8"/>
              </a:rPr>
              <a:t>et al. “Efficient estimation of </a:t>
            </a:r>
            <a:r>
              <a:rPr sz="800" spc="-15" dirty="0">
                <a:solidFill>
                  <a:srgbClr val="909B9D"/>
                </a:solidFill>
                <a:latin typeface="LM Sans 8"/>
                <a:cs typeface="LM Sans 8"/>
              </a:rPr>
              <a:t>word </a:t>
            </a:r>
            <a:r>
              <a:rPr sz="800" spc="-5" dirty="0">
                <a:solidFill>
                  <a:srgbClr val="909B9D"/>
                </a:solidFill>
                <a:latin typeface="LM Sans 8"/>
                <a:cs typeface="LM Sans 8"/>
              </a:rPr>
              <a:t>representations in </a:t>
            </a:r>
            <a:r>
              <a:rPr sz="800" spc="-10" dirty="0">
                <a:solidFill>
                  <a:srgbClr val="909B9D"/>
                </a:solidFill>
                <a:latin typeface="LM Sans 8"/>
                <a:cs typeface="LM Sans 8"/>
              </a:rPr>
              <a:t>vector</a:t>
            </a:r>
            <a:r>
              <a:rPr sz="800" spc="-110" dirty="0">
                <a:solidFill>
                  <a:srgbClr val="909B9D"/>
                </a:solidFill>
                <a:latin typeface="LM Sans 8"/>
                <a:cs typeface="LM Sans 8"/>
              </a:rPr>
              <a:t> </a:t>
            </a:r>
            <a:r>
              <a:rPr sz="800" dirty="0">
                <a:solidFill>
                  <a:srgbClr val="909B9D"/>
                </a:solidFill>
                <a:latin typeface="LM Sans 8"/>
                <a:cs typeface="LM Sans 8"/>
              </a:rPr>
              <a:t>space.”</a:t>
            </a:r>
            <a:endParaRPr sz="800">
              <a:latin typeface="LM Sans 8"/>
              <a:cs typeface="LM Sans 8"/>
            </a:endParaRPr>
          </a:p>
        </p:txBody>
      </p:sp>
      <p:sp>
        <p:nvSpPr>
          <p:cNvPr id="13" name="object 13"/>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Learning</a:t>
            </a:r>
            <a:r>
              <a:rPr sz="700" spc="-2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17/26</a:t>
            </a:r>
            <a:endParaRPr sz="700">
              <a:latin typeface="LM Sans 8"/>
              <a:cs typeface="LM Sans 8"/>
            </a:endParaRPr>
          </a:p>
        </p:txBody>
      </p:sp>
    </p:spTree>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1914525" cy="207645"/>
          </a:xfrm>
          <a:prstGeom prst="rect">
            <a:avLst/>
          </a:prstGeom>
        </p:spPr>
        <p:txBody>
          <a:bodyPr vert="horz" wrap="square" lIns="0" tIns="12065" rIns="0" bIns="0" rtlCol="0">
            <a:spAutoFit/>
          </a:bodyPr>
          <a:lstStyle/>
          <a:p>
            <a:pPr marL="12700">
              <a:lnSpc>
                <a:spcPct val="100000"/>
              </a:lnSpc>
              <a:spcBef>
                <a:spcPts val="95"/>
              </a:spcBef>
            </a:pPr>
            <a:r>
              <a:rPr sz="1200" b="1" dirty="0">
                <a:solidFill>
                  <a:srgbClr val="F9F9F9"/>
                </a:solidFill>
                <a:latin typeface="LM Sans 10"/>
                <a:cs typeface="LM Sans 10"/>
              </a:rPr>
              <a:t>Embedding </a:t>
            </a:r>
            <a:r>
              <a:rPr sz="1200" b="1" spc="-20" dirty="0">
                <a:solidFill>
                  <a:srgbClr val="F9F9F9"/>
                </a:solidFill>
                <a:latin typeface="LM Sans 10"/>
                <a:cs typeface="LM Sans 10"/>
              </a:rPr>
              <a:t>Training</a:t>
            </a:r>
            <a:r>
              <a:rPr sz="1200" b="1" spc="-50" dirty="0">
                <a:solidFill>
                  <a:srgbClr val="F9F9F9"/>
                </a:solidFill>
                <a:latin typeface="LM Sans 10"/>
                <a:cs typeface="LM Sans 10"/>
              </a:rPr>
              <a:t> </a:t>
            </a:r>
            <a:r>
              <a:rPr sz="1200" b="1" dirty="0">
                <a:solidFill>
                  <a:srgbClr val="F9F9F9"/>
                </a:solidFill>
                <a:latin typeface="LM Sans 10"/>
                <a:cs typeface="LM Sans 10"/>
              </a:rPr>
              <a:t>Model</a:t>
            </a:r>
            <a:endParaRPr sz="1200">
              <a:latin typeface="LM Sans 10"/>
              <a:cs typeface="LM Sans 10"/>
            </a:endParaRP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3987800" cy="5080"/>
            </a:xfrm>
            <a:custGeom>
              <a:avLst/>
              <a:gdLst/>
              <a:ahLst/>
              <a:cxnLst/>
              <a:rect l="l" t="t" r="r" b="b"/>
              <a:pathLst>
                <a:path w="3987800" h="5079">
                  <a:moveTo>
                    <a:pt x="0" y="5060"/>
                  </a:moveTo>
                  <a:lnTo>
                    <a:pt x="0" y="0"/>
                  </a:lnTo>
                  <a:lnTo>
                    <a:pt x="3987736" y="0"/>
                  </a:lnTo>
                  <a:lnTo>
                    <a:pt x="3987736"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359994" y="452853"/>
            <a:ext cx="5039604" cy="2668184"/>
          </a:xfrm>
          <a:prstGeom prst="rect">
            <a:avLst/>
          </a:prstGeom>
          <a:blipFill>
            <a:blip r:embed="rId5" cstate="print"/>
            <a:stretch>
              <a:fillRect/>
            </a:stretch>
          </a:blipFill>
        </p:spPr>
        <p:txBody>
          <a:bodyPr wrap="square" lIns="0" tIns="0" rIns="0" bIns="0" rtlCol="0"/>
          <a:lstStyle/>
          <a:p>
            <a:endParaRPr/>
          </a:p>
        </p:txBody>
      </p:sp>
      <p:sp>
        <p:nvSpPr>
          <p:cNvPr id="10" name="object 10"/>
          <p:cNvSpPr txBox="1"/>
          <p:nvPr/>
        </p:nvSpPr>
        <p:spPr>
          <a:xfrm>
            <a:off x="4398136" y="3019665"/>
            <a:ext cx="1102360"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Learning</a:t>
            </a:r>
            <a:r>
              <a:rPr sz="700" spc="-25" dirty="0">
                <a:solidFill>
                  <a:srgbClr val="909B9D"/>
                </a:solidFill>
                <a:latin typeface="LM Sans 8"/>
                <a:cs typeface="LM Sans 8"/>
                <a:hlinkClick r:id="rId6" action="ppaction://hlinksldjump"/>
              </a:rPr>
              <a:t> </a:t>
            </a:r>
            <a:r>
              <a:rPr sz="700" spc="-5" dirty="0">
                <a:solidFill>
                  <a:srgbClr val="909B9D"/>
                </a:solidFill>
                <a:latin typeface="LM Sans 8"/>
                <a:cs typeface="LM Sans 8"/>
                <a:hlinkClick r:id="rId6" action="ppaction://hlinksldjump"/>
              </a:rPr>
              <a:t>Embeddings</a:t>
            </a:r>
            <a:r>
              <a:rPr sz="700" spc="-5" dirty="0">
                <a:solidFill>
                  <a:srgbClr val="909B9D"/>
                </a:solidFill>
                <a:latin typeface="LM Sans 8"/>
                <a:cs typeface="LM Sans 8"/>
              </a:rPr>
              <a:t>18/26</a:t>
            </a:r>
            <a:endParaRPr sz="700">
              <a:latin typeface="LM Sans 8"/>
              <a:cs typeface="LM Sans 8"/>
            </a:endParaRPr>
          </a:p>
        </p:txBody>
      </p:sp>
    </p:spTree>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121410" cy="207645"/>
          </a:xfrm>
          <a:prstGeom prst="rect">
            <a:avLst/>
          </a:prstGeom>
        </p:spPr>
        <p:txBody>
          <a:bodyPr vert="horz" wrap="square" lIns="0" tIns="12065" rIns="0" bIns="0" rtlCol="0">
            <a:spAutoFit/>
          </a:bodyPr>
          <a:lstStyle/>
          <a:p>
            <a:pPr marL="12700">
              <a:lnSpc>
                <a:spcPct val="100000"/>
              </a:lnSpc>
              <a:spcBef>
                <a:spcPts val="95"/>
              </a:spcBef>
            </a:pPr>
            <a:r>
              <a:rPr spc="-5" dirty="0"/>
              <a:t>Evaluation</a:t>
            </a:r>
            <a:r>
              <a:rPr spc="-60" dirty="0"/>
              <a:t> </a:t>
            </a:r>
            <a:r>
              <a:rPr spc="-5" dirty="0"/>
              <a:t>Goal</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4209415" cy="5080"/>
            </a:xfrm>
            <a:custGeom>
              <a:avLst/>
              <a:gdLst/>
              <a:ahLst/>
              <a:cxnLst/>
              <a:rect l="l" t="t" r="r" b="b"/>
              <a:pathLst>
                <a:path w="4209415" h="5079">
                  <a:moveTo>
                    <a:pt x="0" y="5060"/>
                  </a:moveTo>
                  <a:lnTo>
                    <a:pt x="0" y="0"/>
                  </a:lnTo>
                  <a:lnTo>
                    <a:pt x="4209313" y="0"/>
                  </a:lnTo>
                  <a:lnTo>
                    <a:pt x="4209313"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47294" y="508995"/>
            <a:ext cx="877569" cy="177800"/>
          </a:xfrm>
          <a:prstGeom prst="rect">
            <a:avLst/>
          </a:prstGeom>
        </p:spPr>
        <p:txBody>
          <a:bodyPr vert="horz" wrap="square" lIns="0" tIns="12065" rIns="0" bIns="0" rtlCol="0">
            <a:spAutoFit/>
          </a:bodyPr>
          <a:lstStyle/>
          <a:p>
            <a:pPr marL="12700">
              <a:lnSpc>
                <a:spcPct val="100000"/>
              </a:lnSpc>
              <a:spcBef>
                <a:spcPts val="95"/>
              </a:spcBef>
            </a:pPr>
            <a:r>
              <a:rPr sz="1000" b="1" spc="-50" dirty="0">
                <a:solidFill>
                  <a:srgbClr val="22373A"/>
                </a:solidFill>
                <a:latin typeface="LM Sans 10"/>
                <a:cs typeface="LM Sans 10"/>
              </a:rPr>
              <a:t>To</a:t>
            </a:r>
            <a:r>
              <a:rPr sz="1000" b="1" spc="-60" dirty="0">
                <a:solidFill>
                  <a:srgbClr val="22373A"/>
                </a:solidFill>
                <a:latin typeface="LM Sans 10"/>
                <a:cs typeface="LM Sans 10"/>
              </a:rPr>
              <a:t> </a:t>
            </a:r>
            <a:r>
              <a:rPr sz="1000" b="1" spc="-5" dirty="0">
                <a:solidFill>
                  <a:srgbClr val="22373A"/>
                </a:solidFill>
                <a:latin typeface="LM Sans 10"/>
                <a:cs typeface="LM Sans 10"/>
              </a:rPr>
              <a:t>investigate</a:t>
            </a:r>
            <a:r>
              <a:rPr sz="1000" spc="-5" dirty="0">
                <a:solidFill>
                  <a:srgbClr val="22373A"/>
                </a:solidFill>
                <a:latin typeface="LM Sans 10"/>
                <a:cs typeface="LM Sans 10"/>
              </a:rPr>
              <a:t>:</a:t>
            </a:r>
            <a:endParaRPr sz="1000">
              <a:latin typeface="LM Sans 10"/>
              <a:cs typeface="LM Sans 10"/>
            </a:endParaRPr>
          </a:p>
        </p:txBody>
      </p:sp>
      <p:sp>
        <p:nvSpPr>
          <p:cNvPr id="13" name="object 13"/>
          <p:cNvSpPr txBox="1"/>
          <p:nvPr/>
        </p:nvSpPr>
        <p:spPr>
          <a:xfrm>
            <a:off x="4414037" y="3019665"/>
            <a:ext cx="1085850" cy="115570"/>
          </a:xfrm>
          <a:prstGeom prst="rect">
            <a:avLst/>
          </a:prstGeom>
        </p:spPr>
        <p:txBody>
          <a:bodyPr vert="horz" wrap="square" lIns="0" tIns="0" rIns="0" bIns="0" rtlCol="0">
            <a:spAutoFit/>
          </a:bodyPr>
          <a:lstStyle/>
          <a:p>
            <a:pPr marL="12700">
              <a:lnSpc>
                <a:spcPts val="770"/>
              </a:lnSpc>
            </a:pPr>
            <a:r>
              <a:rPr sz="700" dirty="0">
                <a:solidFill>
                  <a:srgbClr val="909B9D"/>
                </a:solidFill>
                <a:latin typeface="LM Sans 8"/>
                <a:cs typeface="LM Sans 8"/>
                <a:hlinkClick r:id="rId5" action="ppaction://hlinksldjump"/>
              </a:rPr>
              <a:t>Experimental</a:t>
            </a:r>
            <a:r>
              <a:rPr sz="700" spc="-45" dirty="0">
                <a:solidFill>
                  <a:srgbClr val="909B9D"/>
                </a:solidFill>
                <a:latin typeface="LM Sans 8"/>
                <a:cs typeface="LM Sans 8"/>
                <a:hlinkClick r:id="rId5" action="ppaction://hlinksldjump"/>
              </a:rPr>
              <a:t> </a:t>
            </a:r>
            <a:r>
              <a:rPr sz="700" spc="-5" dirty="0">
                <a:solidFill>
                  <a:srgbClr val="909B9D"/>
                </a:solidFill>
                <a:latin typeface="LM Sans 8"/>
                <a:cs typeface="LM Sans 8"/>
                <a:hlinkClick r:id="rId5" action="ppaction://hlinksldjump"/>
              </a:rPr>
              <a:t>Results</a:t>
            </a:r>
            <a:r>
              <a:rPr sz="700" spc="-5" dirty="0">
                <a:solidFill>
                  <a:srgbClr val="909B9D"/>
                </a:solidFill>
                <a:latin typeface="LM Sans 8"/>
                <a:cs typeface="LM Sans 8"/>
              </a:rPr>
              <a:t>19/26</a:t>
            </a:r>
            <a:endParaRPr sz="700">
              <a:latin typeface="LM Sans 8"/>
              <a:cs typeface="LM Sans 8"/>
            </a:endParaRPr>
          </a:p>
        </p:txBody>
      </p:sp>
      <p:sp>
        <p:nvSpPr>
          <p:cNvPr id="10" name="object 10"/>
          <p:cNvSpPr txBox="1"/>
          <p:nvPr/>
        </p:nvSpPr>
        <p:spPr>
          <a:xfrm>
            <a:off x="473837" y="724084"/>
            <a:ext cx="3756025" cy="450850"/>
          </a:xfrm>
          <a:prstGeom prst="rect">
            <a:avLst/>
          </a:prstGeom>
        </p:spPr>
        <p:txBody>
          <a:bodyPr vert="horz" wrap="square" lIns="0" tIns="73025" rIns="0" bIns="0" rtlCol="0">
            <a:spAutoFit/>
          </a:bodyPr>
          <a:lstStyle/>
          <a:p>
            <a:pPr marL="139065" indent="-127000">
              <a:lnSpc>
                <a:spcPct val="100000"/>
              </a:lnSpc>
              <a:spcBef>
                <a:spcPts val="575"/>
              </a:spcBef>
              <a:buFont typeface="Arial"/>
              <a:buChar char="•"/>
              <a:tabLst>
                <a:tab pos="139700" algn="l"/>
              </a:tabLst>
            </a:pPr>
            <a:r>
              <a:rPr sz="1000" spc="-5" dirty="0">
                <a:solidFill>
                  <a:srgbClr val="22373A"/>
                </a:solidFill>
                <a:latin typeface="LM Sans 10"/>
                <a:cs typeface="LM Sans 10"/>
              </a:rPr>
              <a:t>Effectiveness of probabilistic </a:t>
            </a:r>
            <a:r>
              <a:rPr sz="1000" dirty="0">
                <a:solidFill>
                  <a:srgbClr val="22373A"/>
                </a:solidFill>
                <a:latin typeface="LM Sans 10"/>
                <a:cs typeface="LM Sans 10"/>
              </a:rPr>
              <a:t>model</a:t>
            </a:r>
            <a:endParaRPr sz="1000">
              <a:latin typeface="LM Sans 10"/>
              <a:cs typeface="LM Sans 10"/>
            </a:endParaRPr>
          </a:p>
          <a:p>
            <a:pPr marL="139065" indent="-127000">
              <a:lnSpc>
                <a:spcPct val="100000"/>
              </a:lnSpc>
              <a:spcBef>
                <a:spcPts val="470"/>
              </a:spcBef>
              <a:buFont typeface="Arial"/>
              <a:buChar char="•"/>
              <a:tabLst>
                <a:tab pos="139700" algn="l"/>
              </a:tabLst>
            </a:pPr>
            <a:r>
              <a:rPr sz="1000" spc="-5" dirty="0">
                <a:solidFill>
                  <a:srgbClr val="22373A"/>
                </a:solidFill>
                <a:latin typeface="LM Sans 10"/>
                <a:cs typeface="LM Sans 10"/>
              </a:rPr>
              <a:t>Benefits from embeddings </a:t>
            </a:r>
            <a:r>
              <a:rPr sz="1000" spc="-10" dirty="0">
                <a:solidFill>
                  <a:srgbClr val="22373A"/>
                </a:solidFill>
                <a:latin typeface="LM Sans 10"/>
                <a:cs typeface="LM Sans 10"/>
              </a:rPr>
              <a:t>regarding </a:t>
            </a:r>
            <a:r>
              <a:rPr sz="1000" spc="-5" dirty="0">
                <a:solidFill>
                  <a:srgbClr val="22373A"/>
                </a:solidFill>
                <a:latin typeface="LM Sans 10"/>
                <a:cs typeface="LM Sans 10"/>
              </a:rPr>
              <a:t>anomaly detection</a:t>
            </a:r>
            <a:r>
              <a:rPr sz="1000" spc="80" dirty="0">
                <a:solidFill>
                  <a:srgbClr val="22373A"/>
                </a:solidFill>
                <a:latin typeface="LM Sans 10"/>
                <a:cs typeface="LM Sans 10"/>
              </a:rPr>
              <a:t> </a:t>
            </a:r>
            <a:r>
              <a:rPr sz="1000" spc="-5" dirty="0">
                <a:solidFill>
                  <a:srgbClr val="22373A"/>
                </a:solidFill>
                <a:latin typeface="LM Sans 10"/>
                <a:cs typeface="LM Sans 10"/>
              </a:rPr>
              <a:t>performance</a:t>
            </a:r>
            <a:endParaRPr sz="1000">
              <a:latin typeface="LM Sans 10"/>
              <a:cs typeface="LM Sans 10"/>
            </a:endParaRPr>
          </a:p>
        </p:txBody>
      </p:sp>
      <p:sp>
        <p:nvSpPr>
          <p:cNvPr id="11" name="object 11"/>
          <p:cNvSpPr txBox="1"/>
          <p:nvPr/>
        </p:nvSpPr>
        <p:spPr>
          <a:xfrm>
            <a:off x="3396259" y="280827"/>
            <a:ext cx="290830" cy="177800"/>
          </a:xfrm>
          <a:prstGeom prst="rect">
            <a:avLst/>
          </a:prstGeom>
        </p:spPr>
        <p:txBody>
          <a:bodyPr vert="horz" wrap="square" lIns="0" tIns="12065" rIns="0" bIns="0" rtlCol="0">
            <a:spAutoFit/>
          </a:bodyPr>
          <a:lstStyle/>
          <a:p>
            <a:pPr marL="12700">
              <a:lnSpc>
                <a:spcPct val="100000"/>
              </a:lnSpc>
              <a:spcBef>
                <a:spcPts val="95"/>
              </a:spcBef>
            </a:pPr>
            <a:r>
              <a:rPr sz="1000" spc="-5" dirty="0">
                <a:solidFill>
                  <a:srgbClr val="22373A"/>
                </a:solidFill>
                <a:latin typeface="LM Sans 10"/>
                <a:cs typeface="LM Sans 10"/>
              </a:rPr>
              <a:t>truth</a:t>
            </a:r>
            <a:endParaRPr sz="1000">
              <a:latin typeface="LM Sans 10"/>
              <a:cs typeface="LM Sans 10"/>
            </a:endParaRPr>
          </a:p>
        </p:txBody>
      </p:sp>
      <p:sp>
        <p:nvSpPr>
          <p:cNvPr id="12" name="object 12"/>
          <p:cNvSpPr txBox="1"/>
          <p:nvPr/>
        </p:nvSpPr>
        <p:spPr>
          <a:xfrm>
            <a:off x="3227374" y="432644"/>
            <a:ext cx="629285" cy="374650"/>
          </a:xfrm>
          <a:prstGeom prst="rect">
            <a:avLst/>
          </a:prstGeom>
        </p:spPr>
        <p:txBody>
          <a:bodyPr vert="horz" wrap="square" lIns="0" tIns="12700" rIns="0" bIns="0" rtlCol="0">
            <a:spAutoFit/>
          </a:bodyPr>
          <a:lstStyle/>
          <a:p>
            <a:pPr marL="87630" marR="5080" indent="-75565">
              <a:lnSpc>
                <a:spcPct val="114599"/>
              </a:lnSpc>
              <a:spcBef>
                <a:spcPts val="100"/>
              </a:spcBef>
            </a:pPr>
            <a:r>
              <a:rPr sz="1000" spc="-5" dirty="0">
                <a:solidFill>
                  <a:srgbClr val="22373A"/>
                </a:solidFill>
                <a:latin typeface="LM Sans 10"/>
                <a:cs typeface="LM Sans 10"/>
              </a:rPr>
              <a:t>inf</a:t>
            </a:r>
            <a:r>
              <a:rPr sz="1000" spc="-35" dirty="0">
                <a:solidFill>
                  <a:srgbClr val="22373A"/>
                </a:solidFill>
                <a:latin typeface="LM Sans 10"/>
                <a:cs typeface="LM Sans 10"/>
              </a:rPr>
              <a:t>o</a:t>
            </a:r>
            <a:r>
              <a:rPr sz="1000" spc="-5" dirty="0">
                <a:solidFill>
                  <a:srgbClr val="22373A"/>
                </a:solidFill>
                <a:latin typeface="LM Sans 10"/>
                <a:cs typeface="LM Sans 10"/>
              </a:rPr>
              <a:t>rmation  available</a:t>
            </a:r>
            <a:endParaRPr sz="1000">
              <a:latin typeface="LM Sans 10"/>
              <a:cs typeface="LM Sans 10"/>
            </a:endParaRPr>
          </a:p>
        </p:txBody>
      </p:sp>
    </p:spTree>
  </p:cSld>
  <p:clrMapOvr>
    <a:masterClrMapping/>
  </p:clrMapOvr>
  <p:transition>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121410" cy="207645"/>
          </a:xfrm>
          <a:prstGeom prst="rect">
            <a:avLst/>
          </a:prstGeom>
        </p:spPr>
        <p:txBody>
          <a:bodyPr vert="horz" wrap="square" lIns="0" tIns="12065" rIns="0" bIns="0" rtlCol="0">
            <a:spAutoFit/>
          </a:bodyPr>
          <a:lstStyle/>
          <a:p>
            <a:pPr marL="12700">
              <a:lnSpc>
                <a:spcPct val="100000"/>
              </a:lnSpc>
              <a:spcBef>
                <a:spcPts val="95"/>
              </a:spcBef>
            </a:pPr>
            <a:r>
              <a:rPr spc="-5" dirty="0"/>
              <a:t>Evaluation</a:t>
            </a:r>
            <a:r>
              <a:rPr spc="-60" dirty="0"/>
              <a:t> </a:t>
            </a:r>
            <a:r>
              <a:rPr spc="-5" dirty="0"/>
              <a:t>Goal</a:t>
            </a:r>
          </a:p>
        </p:txBody>
      </p:sp>
      <p:grpSp>
        <p:nvGrpSpPr>
          <p:cNvPr id="3" name="object 3"/>
          <p:cNvGrpSpPr/>
          <p:nvPr/>
        </p:nvGrpSpPr>
        <p:grpSpPr>
          <a:xfrm>
            <a:off x="-2540" y="72601"/>
            <a:ext cx="5765165" cy="285750"/>
            <a:chOff x="-2540" y="72601"/>
            <a:chExt cx="576516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4209415" cy="5080"/>
            </a:xfrm>
            <a:custGeom>
              <a:avLst/>
              <a:gdLst/>
              <a:ahLst/>
              <a:cxnLst/>
              <a:rect l="l" t="t" r="r" b="b"/>
              <a:pathLst>
                <a:path w="4209415" h="5079">
                  <a:moveTo>
                    <a:pt x="0" y="5060"/>
                  </a:moveTo>
                  <a:lnTo>
                    <a:pt x="0" y="0"/>
                  </a:lnTo>
                  <a:lnTo>
                    <a:pt x="4209313" y="0"/>
                  </a:lnTo>
                  <a:lnTo>
                    <a:pt x="4209313"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47294" y="508995"/>
            <a:ext cx="877569" cy="177800"/>
          </a:xfrm>
          <a:prstGeom prst="rect">
            <a:avLst/>
          </a:prstGeom>
        </p:spPr>
        <p:txBody>
          <a:bodyPr vert="horz" wrap="square" lIns="0" tIns="12065" rIns="0" bIns="0" rtlCol="0">
            <a:spAutoFit/>
          </a:bodyPr>
          <a:lstStyle/>
          <a:p>
            <a:pPr marL="12700">
              <a:lnSpc>
                <a:spcPct val="100000"/>
              </a:lnSpc>
              <a:spcBef>
                <a:spcPts val="95"/>
              </a:spcBef>
            </a:pPr>
            <a:r>
              <a:rPr sz="1000" b="1" spc="-50" dirty="0">
                <a:solidFill>
                  <a:srgbClr val="22373A"/>
                </a:solidFill>
                <a:latin typeface="LM Sans 10"/>
                <a:cs typeface="LM Sans 10"/>
              </a:rPr>
              <a:t>To</a:t>
            </a:r>
            <a:r>
              <a:rPr sz="1000" b="1" spc="-60" dirty="0">
                <a:solidFill>
                  <a:srgbClr val="22373A"/>
                </a:solidFill>
                <a:latin typeface="LM Sans 10"/>
                <a:cs typeface="LM Sans 10"/>
              </a:rPr>
              <a:t> </a:t>
            </a:r>
            <a:r>
              <a:rPr sz="1000" b="1" spc="-5" dirty="0">
                <a:solidFill>
                  <a:srgbClr val="22373A"/>
                </a:solidFill>
                <a:latin typeface="LM Sans 10"/>
                <a:cs typeface="LM Sans 10"/>
              </a:rPr>
              <a:t>investigate</a:t>
            </a:r>
            <a:r>
              <a:rPr sz="1000" spc="-5" dirty="0">
                <a:solidFill>
                  <a:srgbClr val="22373A"/>
                </a:solidFill>
                <a:latin typeface="LM Sans 10"/>
                <a:cs typeface="LM Sans 10"/>
              </a:rPr>
              <a:t>:</a:t>
            </a:r>
            <a:endParaRPr sz="1000">
              <a:latin typeface="LM Sans 10"/>
              <a:cs typeface="LM Sans 10"/>
            </a:endParaRPr>
          </a:p>
        </p:txBody>
      </p:sp>
      <p:sp>
        <p:nvSpPr>
          <p:cNvPr id="10" name="object 10"/>
          <p:cNvSpPr txBox="1"/>
          <p:nvPr/>
        </p:nvSpPr>
        <p:spPr>
          <a:xfrm>
            <a:off x="473837" y="724084"/>
            <a:ext cx="3756025" cy="450850"/>
          </a:xfrm>
          <a:prstGeom prst="rect">
            <a:avLst/>
          </a:prstGeom>
        </p:spPr>
        <p:txBody>
          <a:bodyPr vert="horz" wrap="square" lIns="0" tIns="73025" rIns="0" bIns="0" rtlCol="0">
            <a:spAutoFit/>
          </a:bodyPr>
          <a:lstStyle/>
          <a:p>
            <a:pPr marL="139065" indent="-127000">
              <a:lnSpc>
                <a:spcPct val="100000"/>
              </a:lnSpc>
              <a:spcBef>
                <a:spcPts val="575"/>
              </a:spcBef>
              <a:buFont typeface="Arial"/>
              <a:buChar char="•"/>
              <a:tabLst>
                <a:tab pos="139700" algn="l"/>
              </a:tabLst>
            </a:pPr>
            <a:r>
              <a:rPr sz="1000" spc="-5" dirty="0">
                <a:solidFill>
                  <a:srgbClr val="22373A"/>
                </a:solidFill>
                <a:latin typeface="LM Sans 10"/>
                <a:cs typeface="LM Sans 10"/>
              </a:rPr>
              <a:t>Effectiveness of probabilistic </a:t>
            </a:r>
            <a:r>
              <a:rPr sz="1000" dirty="0">
                <a:solidFill>
                  <a:srgbClr val="22373A"/>
                </a:solidFill>
                <a:latin typeface="LM Sans 10"/>
                <a:cs typeface="LM Sans 10"/>
              </a:rPr>
              <a:t>model</a:t>
            </a:r>
            <a:endParaRPr sz="1000">
              <a:latin typeface="LM Sans 10"/>
              <a:cs typeface="LM Sans 10"/>
            </a:endParaRPr>
          </a:p>
          <a:p>
            <a:pPr marL="139065" indent="-127000">
              <a:lnSpc>
                <a:spcPct val="100000"/>
              </a:lnSpc>
              <a:spcBef>
                <a:spcPts val="470"/>
              </a:spcBef>
              <a:buFont typeface="Arial"/>
              <a:buChar char="•"/>
              <a:tabLst>
                <a:tab pos="139700" algn="l"/>
              </a:tabLst>
            </a:pPr>
            <a:r>
              <a:rPr sz="1000" spc="-5" dirty="0">
                <a:solidFill>
                  <a:srgbClr val="22373A"/>
                </a:solidFill>
                <a:latin typeface="LM Sans 10"/>
                <a:cs typeface="LM Sans 10"/>
              </a:rPr>
              <a:t>Benefits from embeddings </a:t>
            </a:r>
            <a:r>
              <a:rPr sz="1000" spc="-10" dirty="0">
                <a:solidFill>
                  <a:srgbClr val="22373A"/>
                </a:solidFill>
                <a:latin typeface="LM Sans 10"/>
                <a:cs typeface="LM Sans 10"/>
              </a:rPr>
              <a:t>regarding </a:t>
            </a:r>
            <a:r>
              <a:rPr sz="1000" spc="-5" dirty="0">
                <a:solidFill>
                  <a:srgbClr val="22373A"/>
                </a:solidFill>
                <a:latin typeface="LM Sans 10"/>
                <a:cs typeface="LM Sans 10"/>
              </a:rPr>
              <a:t>anomaly detection</a:t>
            </a:r>
            <a:r>
              <a:rPr sz="1000" spc="80" dirty="0">
                <a:solidFill>
                  <a:srgbClr val="22373A"/>
                </a:solidFill>
                <a:latin typeface="LM Sans 10"/>
                <a:cs typeface="LM Sans 10"/>
              </a:rPr>
              <a:t> </a:t>
            </a:r>
            <a:r>
              <a:rPr sz="1000" spc="-5" dirty="0">
                <a:solidFill>
                  <a:srgbClr val="22373A"/>
                </a:solidFill>
                <a:latin typeface="LM Sans 10"/>
                <a:cs typeface="LM Sans 10"/>
              </a:rPr>
              <a:t>performance</a:t>
            </a:r>
            <a:endParaRPr sz="1000">
              <a:latin typeface="LM Sans 10"/>
              <a:cs typeface="LM Sans 10"/>
            </a:endParaRPr>
          </a:p>
        </p:txBody>
      </p:sp>
      <p:grpSp>
        <p:nvGrpSpPr>
          <p:cNvPr id="11" name="object 11"/>
          <p:cNvGrpSpPr/>
          <p:nvPr/>
        </p:nvGrpSpPr>
        <p:grpSpPr>
          <a:xfrm>
            <a:off x="3036168" y="112861"/>
            <a:ext cx="910590" cy="955675"/>
            <a:chOff x="3036168" y="112861"/>
            <a:chExt cx="910590" cy="955675"/>
          </a:xfrm>
        </p:grpSpPr>
        <p:sp>
          <p:nvSpPr>
            <p:cNvPr id="12" name="object 12"/>
            <p:cNvSpPr/>
            <p:nvPr/>
          </p:nvSpPr>
          <p:spPr>
            <a:xfrm>
              <a:off x="3038698" y="115392"/>
              <a:ext cx="905510" cy="950594"/>
            </a:xfrm>
            <a:custGeom>
              <a:avLst/>
              <a:gdLst/>
              <a:ahLst/>
              <a:cxnLst/>
              <a:rect l="l" t="t" r="r" b="b"/>
              <a:pathLst>
                <a:path w="905510" h="950594">
                  <a:moveTo>
                    <a:pt x="854536" y="0"/>
                  </a:moveTo>
                  <a:lnTo>
                    <a:pt x="151401" y="0"/>
                  </a:lnTo>
                  <a:lnTo>
                    <a:pt x="131701" y="3978"/>
                  </a:lnTo>
                  <a:lnTo>
                    <a:pt x="115614" y="14828"/>
                  </a:lnTo>
                  <a:lnTo>
                    <a:pt x="104768" y="30917"/>
                  </a:lnTo>
                  <a:lnTo>
                    <a:pt x="100791" y="50617"/>
                  </a:lnTo>
                  <a:lnTo>
                    <a:pt x="100791" y="645422"/>
                  </a:lnTo>
                  <a:lnTo>
                    <a:pt x="104768" y="665122"/>
                  </a:lnTo>
                  <a:lnTo>
                    <a:pt x="115614" y="681210"/>
                  </a:lnTo>
                  <a:lnTo>
                    <a:pt x="131701" y="692056"/>
                  </a:lnTo>
                  <a:lnTo>
                    <a:pt x="151401" y="696033"/>
                  </a:lnTo>
                  <a:lnTo>
                    <a:pt x="196410" y="696033"/>
                  </a:lnTo>
                  <a:lnTo>
                    <a:pt x="11091" y="931853"/>
                  </a:lnTo>
                  <a:lnTo>
                    <a:pt x="1875" y="944683"/>
                  </a:lnTo>
                  <a:lnTo>
                    <a:pt x="0" y="950081"/>
                  </a:lnTo>
                  <a:lnTo>
                    <a:pt x="5260" y="947854"/>
                  </a:lnTo>
                  <a:lnTo>
                    <a:pt x="17454" y="937812"/>
                  </a:lnTo>
                  <a:lnTo>
                    <a:pt x="286402" y="696033"/>
                  </a:lnTo>
                  <a:lnTo>
                    <a:pt x="854536" y="696033"/>
                  </a:lnTo>
                  <a:lnTo>
                    <a:pt x="874237" y="692056"/>
                  </a:lnTo>
                  <a:lnTo>
                    <a:pt x="890323" y="681210"/>
                  </a:lnTo>
                  <a:lnTo>
                    <a:pt x="901169" y="665122"/>
                  </a:lnTo>
                  <a:lnTo>
                    <a:pt x="905146" y="645422"/>
                  </a:lnTo>
                  <a:lnTo>
                    <a:pt x="905146" y="50617"/>
                  </a:lnTo>
                  <a:lnTo>
                    <a:pt x="901169" y="30917"/>
                  </a:lnTo>
                  <a:lnTo>
                    <a:pt x="890323" y="14828"/>
                  </a:lnTo>
                  <a:lnTo>
                    <a:pt x="874237" y="3978"/>
                  </a:lnTo>
                  <a:lnTo>
                    <a:pt x="854536" y="0"/>
                  </a:lnTo>
                  <a:close/>
                </a:path>
              </a:pathLst>
            </a:custGeom>
            <a:solidFill>
              <a:srgbClr val="FABAB5"/>
            </a:solidFill>
          </p:spPr>
          <p:txBody>
            <a:bodyPr wrap="square" lIns="0" tIns="0" rIns="0" bIns="0" rtlCol="0"/>
            <a:lstStyle/>
            <a:p>
              <a:endParaRPr/>
            </a:p>
          </p:txBody>
        </p:sp>
        <p:sp>
          <p:nvSpPr>
            <p:cNvPr id="13" name="object 13"/>
            <p:cNvSpPr/>
            <p:nvPr/>
          </p:nvSpPr>
          <p:spPr>
            <a:xfrm>
              <a:off x="3038698" y="115392"/>
              <a:ext cx="905510" cy="950594"/>
            </a:xfrm>
            <a:custGeom>
              <a:avLst/>
              <a:gdLst/>
              <a:ahLst/>
              <a:cxnLst/>
              <a:rect l="l" t="t" r="r" b="b"/>
              <a:pathLst>
                <a:path w="905510" h="950594">
                  <a:moveTo>
                    <a:pt x="196410" y="696033"/>
                  </a:moveTo>
                  <a:lnTo>
                    <a:pt x="11091" y="931853"/>
                  </a:lnTo>
                  <a:lnTo>
                    <a:pt x="1875" y="944683"/>
                  </a:lnTo>
                  <a:lnTo>
                    <a:pt x="0" y="950081"/>
                  </a:lnTo>
                  <a:lnTo>
                    <a:pt x="5260" y="947854"/>
                  </a:lnTo>
                  <a:lnTo>
                    <a:pt x="17454" y="937812"/>
                  </a:lnTo>
                  <a:lnTo>
                    <a:pt x="286402" y="696033"/>
                  </a:lnTo>
                  <a:lnTo>
                    <a:pt x="854536" y="696033"/>
                  </a:lnTo>
                  <a:lnTo>
                    <a:pt x="874237" y="692056"/>
                  </a:lnTo>
                  <a:lnTo>
                    <a:pt x="890323" y="681210"/>
                  </a:lnTo>
                  <a:lnTo>
                    <a:pt x="901169" y="665122"/>
                  </a:lnTo>
                  <a:lnTo>
                    <a:pt x="905146" y="645422"/>
                  </a:lnTo>
                  <a:lnTo>
                    <a:pt x="905146" y="50617"/>
                  </a:lnTo>
                  <a:lnTo>
                    <a:pt x="901169" y="30917"/>
                  </a:lnTo>
                  <a:lnTo>
                    <a:pt x="890323" y="14828"/>
                  </a:lnTo>
                  <a:lnTo>
                    <a:pt x="874237" y="3978"/>
                  </a:lnTo>
                  <a:lnTo>
                    <a:pt x="854536" y="0"/>
                  </a:lnTo>
                  <a:lnTo>
                    <a:pt x="151401" y="0"/>
                  </a:lnTo>
                  <a:lnTo>
                    <a:pt x="131701" y="3978"/>
                  </a:lnTo>
                  <a:lnTo>
                    <a:pt x="115614" y="14828"/>
                  </a:lnTo>
                  <a:lnTo>
                    <a:pt x="104768" y="30917"/>
                  </a:lnTo>
                  <a:lnTo>
                    <a:pt x="100791" y="50617"/>
                  </a:lnTo>
                  <a:lnTo>
                    <a:pt x="100791" y="645422"/>
                  </a:lnTo>
                  <a:lnTo>
                    <a:pt x="104768" y="665122"/>
                  </a:lnTo>
                  <a:lnTo>
                    <a:pt x="115614" y="681210"/>
                  </a:lnTo>
                  <a:lnTo>
                    <a:pt x="131701" y="692056"/>
                  </a:lnTo>
                  <a:lnTo>
                    <a:pt x="151401" y="696033"/>
                  </a:lnTo>
                  <a:lnTo>
                    <a:pt x="196410" y="696033"/>
                  </a:lnTo>
                  <a:close/>
                </a:path>
              </a:pathLst>
            </a:custGeom>
            <a:ln w="5060">
              <a:solidFill>
                <a:srgbClr val="22373A"/>
              </a:solidFill>
            </a:ln>
          </p:spPr>
          <p:txBody>
            <a:bodyPr wrap="square" lIns="0" tIns="0" rIns="0" bIns="0" rtlCol="0"/>
            <a:lstStyle/>
            <a:p>
              <a:endParaRPr/>
            </a:p>
          </p:txBody>
        </p:sp>
      </p:grpSp>
      <p:sp>
        <p:nvSpPr>
          <p:cNvPr id="14" name="object 14"/>
          <p:cNvSpPr txBox="1"/>
          <p:nvPr/>
        </p:nvSpPr>
        <p:spPr>
          <a:xfrm>
            <a:off x="3248469" y="83458"/>
            <a:ext cx="586105" cy="374650"/>
          </a:xfrm>
          <a:prstGeom prst="rect">
            <a:avLst/>
          </a:prstGeom>
        </p:spPr>
        <p:txBody>
          <a:bodyPr vert="horz" wrap="square" lIns="0" tIns="12700" rIns="0" bIns="0" rtlCol="0">
            <a:spAutoFit/>
          </a:bodyPr>
          <a:lstStyle/>
          <a:p>
            <a:pPr marL="160020" marR="5080" indent="-147955">
              <a:lnSpc>
                <a:spcPct val="114599"/>
              </a:lnSpc>
              <a:spcBef>
                <a:spcPts val="100"/>
              </a:spcBef>
            </a:pPr>
            <a:r>
              <a:rPr sz="1000" spc="-5" dirty="0">
                <a:solidFill>
                  <a:srgbClr val="22373A"/>
                </a:solidFill>
                <a:latin typeface="LM Sans 10"/>
                <a:cs typeface="LM Sans 10"/>
              </a:rPr>
              <a:t>No</a:t>
            </a:r>
            <a:r>
              <a:rPr sz="1000" spc="-80" dirty="0">
                <a:solidFill>
                  <a:srgbClr val="22373A"/>
                </a:solidFill>
                <a:latin typeface="LM Sans 10"/>
                <a:cs typeface="LM Sans 10"/>
              </a:rPr>
              <a:t> </a:t>
            </a:r>
            <a:r>
              <a:rPr sz="1000" spc="-5" dirty="0">
                <a:solidFill>
                  <a:srgbClr val="22373A"/>
                </a:solidFill>
                <a:latin typeface="LM Sans 10"/>
                <a:cs typeface="LM Sans 10"/>
              </a:rPr>
              <a:t>ground  truth</a:t>
            </a:r>
            <a:endParaRPr sz="1000">
              <a:latin typeface="LM Sans 10"/>
              <a:cs typeface="LM Sans 10"/>
            </a:endParaRPr>
          </a:p>
        </p:txBody>
      </p:sp>
      <p:sp>
        <p:nvSpPr>
          <p:cNvPr id="16" name="object 16"/>
          <p:cNvSpPr txBox="1"/>
          <p:nvPr/>
        </p:nvSpPr>
        <p:spPr>
          <a:xfrm>
            <a:off x="4414037" y="3019665"/>
            <a:ext cx="1085850" cy="115570"/>
          </a:xfrm>
          <a:prstGeom prst="rect">
            <a:avLst/>
          </a:prstGeom>
        </p:spPr>
        <p:txBody>
          <a:bodyPr vert="horz" wrap="square" lIns="0" tIns="0" rIns="0" bIns="0" rtlCol="0">
            <a:spAutoFit/>
          </a:bodyPr>
          <a:lstStyle/>
          <a:p>
            <a:pPr marL="12700">
              <a:lnSpc>
                <a:spcPts val="770"/>
              </a:lnSpc>
            </a:pPr>
            <a:r>
              <a:rPr sz="700" dirty="0">
                <a:solidFill>
                  <a:srgbClr val="909B9D"/>
                </a:solidFill>
                <a:latin typeface="LM Sans 8"/>
                <a:cs typeface="LM Sans 8"/>
                <a:hlinkClick r:id="rId5" action="ppaction://hlinksldjump"/>
              </a:rPr>
              <a:t>Experimental</a:t>
            </a:r>
            <a:r>
              <a:rPr sz="700" spc="-45" dirty="0">
                <a:solidFill>
                  <a:srgbClr val="909B9D"/>
                </a:solidFill>
                <a:latin typeface="LM Sans 8"/>
                <a:cs typeface="LM Sans 8"/>
                <a:hlinkClick r:id="rId5" action="ppaction://hlinksldjump"/>
              </a:rPr>
              <a:t> </a:t>
            </a:r>
            <a:r>
              <a:rPr sz="700" spc="-5" dirty="0">
                <a:solidFill>
                  <a:srgbClr val="909B9D"/>
                </a:solidFill>
                <a:latin typeface="LM Sans 8"/>
                <a:cs typeface="LM Sans 8"/>
                <a:hlinkClick r:id="rId5" action="ppaction://hlinksldjump"/>
              </a:rPr>
              <a:t>Results</a:t>
            </a:r>
            <a:r>
              <a:rPr sz="700" spc="-5" dirty="0">
                <a:solidFill>
                  <a:srgbClr val="909B9D"/>
                </a:solidFill>
                <a:latin typeface="LM Sans 8"/>
                <a:cs typeface="LM Sans 8"/>
              </a:rPr>
              <a:t>19/26</a:t>
            </a:r>
            <a:endParaRPr sz="700">
              <a:latin typeface="LM Sans 8"/>
              <a:cs typeface="LM Sans 8"/>
            </a:endParaRPr>
          </a:p>
        </p:txBody>
      </p:sp>
      <p:sp>
        <p:nvSpPr>
          <p:cNvPr id="15" name="object 15"/>
          <p:cNvSpPr txBox="1"/>
          <p:nvPr/>
        </p:nvSpPr>
        <p:spPr>
          <a:xfrm>
            <a:off x="3227374" y="432644"/>
            <a:ext cx="629285" cy="374650"/>
          </a:xfrm>
          <a:prstGeom prst="rect">
            <a:avLst/>
          </a:prstGeom>
        </p:spPr>
        <p:txBody>
          <a:bodyPr vert="horz" wrap="square" lIns="0" tIns="12700" rIns="0" bIns="0" rtlCol="0">
            <a:spAutoFit/>
          </a:bodyPr>
          <a:lstStyle/>
          <a:p>
            <a:pPr marL="87630" marR="5080" indent="-75565">
              <a:lnSpc>
                <a:spcPct val="114599"/>
              </a:lnSpc>
              <a:spcBef>
                <a:spcPts val="100"/>
              </a:spcBef>
            </a:pPr>
            <a:r>
              <a:rPr sz="1000" spc="-5" dirty="0">
                <a:solidFill>
                  <a:srgbClr val="22373A"/>
                </a:solidFill>
                <a:latin typeface="LM Sans 10"/>
                <a:cs typeface="LM Sans 10"/>
              </a:rPr>
              <a:t>inf</a:t>
            </a:r>
            <a:r>
              <a:rPr sz="1000" spc="-35" dirty="0">
                <a:solidFill>
                  <a:srgbClr val="22373A"/>
                </a:solidFill>
                <a:latin typeface="LM Sans 10"/>
                <a:cs typeface="LM Sans 10"/>
              </a:rPr>
              <a:t>o</a:t>
            </a:r>
            <a:r>
              <a:rPr sz="1000" spc="-5" dirty="0">
                <a:solidFill>
                  <a:srgbClr val="22373A"/>
                </a:solidFill>
                <a:latin typeface="LM Sans 10"/>
                <a:cs typeface="LM Sans 10"/>
              </a:rPr>
              <a:t>rmation  available</a:t>
            </a:r>
            <a:endParaRPr sz="1000">
              <a:latin typeface="LM Sans 10"/>
              <a:cs typeface="LM Sans 10"/>
            </a:endParaRPr>
          </a:p>
        </p:txBody>
      </p:sp>
    </p:spTree>
  </p:cSld>
  <p:clrMapOvr>
    <a:masterClrMapping/>
  </p:clrMapOvr>
  <p:transition>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121410" cy="207645"/>
          </a:xfrm>
          <a:prstGeom prst="rect">
            <a:avLst/>
          </a:prstGeom>
        </p:spPr>
        <p:txBody>
          <a:bodyPr vert="horz" wrap="square" lIns="0" tIns="12065" rIns="0" bIns="0" rtlCol="0">
            <a:spAutoFit/>
          </a:bodyPr>
          <a:lstStyle/>
          <a:p>
            <a:pPr marL="12700">
              <a:lnSpc>
                <a:spcPct val="100000"/>
              </a:lnSpc>
              <a:spcBef>
                <a:spcPts val="95"/>
              </a:spcBef>
            </a:pPr>
            <a:r>
              <a:rPr spc="-5" dirty="0"/>
              <a:t>Evaluation</a:t>
            </a:r>
            <a:r>
              <a:rPr spc="-60" dirty="0"/>
              <a:t> </a:t>
            </a:r>
            <a:r>
              <a:rPr spc="-5" dirty="0"/>
              <a:t>Goal</a:t>
            </a:r>
          </a:p>
        </p:txBody>
      </p:sp>
      <p:grpSp>
        <p:nvGrpSpPr>
          <p:cNvPr id="3" name="object 3"/>
          <p:cNvGrpSpPr/>
          <p:nvPr/>
        </p:nvGrpSpPr>
        <p:grpSpPr>
          <a:xfrm>
            <a:off x="-2540" y="72601"/>
            <a:ext cx="5765165" cy="285750"/>
            <a:chOff x="-2540" y="72601"/>
            <a:chExt cx="576516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4209415" cy="5080"/>
            </a:xfrm>
            <a:custGeom>
              <a:avLst/>
              <a:gdLst/>
              <a:ahLst/>
              <a:cxnLst/>
              <a:rect l="l" t="t" r="r" b="b"/>
              <a:pathLst>
                <a:path w="4209415" h="5079">
                  <a:moveTo>
                    <a:pt x="0" y="5060"/>
                  </a:moveTo>
                  <a:lnTo>
                    <a:pt x="0" y="0"/>
                  </a:lnTo>
                  <a:lnTo>
                    <a:pt x="4209313" y="0"/>
                  </a:lnTo>
                  <a:lnTo>
                    <a:pt x="4209313"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47294" y="508995"/>
            <a:ext cx="877569" cy="177800"/>
          </a:xfrm>
          <a:prstGeom prst="rect">
            <a:avLst/>
          </a:prstGeom>
        </p:spPr>
        <p:txBody>
          <a:bodyPr vert="horz" wrap="square" lIns="0" tIns="12065" rIns="0" bIns="0" rtlCol="0">
            <a:spAutoFit/>
          </a:bodyPr>
          <a:lstStyle/>
          <a:p>
            <a:pPr marL="12700">
              <a:lnSpc>
                <a:spcPct val="100000"/>
              </a:lnSpc>
              <a:spcBef>
                <a:spcPts val="95"/>
              </a:spcBef>
            </a:pPr>
            <a:r>
              <a:rPr sz="1000" b="1" spc="-50" dirty="0">
                <a:solidFill>
                  <a:srgbClr val="22373A"/>
                </a:solidFill>
                <a:latin typeface="LM Sans 10"/>
                <a:cs typeface="LM Sans 10"/>
              </a:rPr>
              <a:t>To</a:t>
            </a:r>
            <a:r>
              <a:rPr sz="1000" b="1" spc="-60" dirty="0">
                <a:solidFill>
                  <a:srgbClr val="22373A"/>
                </a:solidFill>
                <a:latin typeface="LM Sans 10"/>
                <a:cs typeface="LM Sans 10"/>
              </a:rPr>
              <a:t> </a:t>
            </a:r>
            <a:r>
              <a:rPr sz="1000" b="1" spc="-5" dirty="0">
                <a:solidFill>
                  <a:srgbClr val="22373A"/>
                </a:solidFill>
                <a:latin typeface="LM Sans 10"/>
                <a:cs typeface="LM Sans 10"/>
              </a:rPr>
              <a:t>investigate</a:t>
            </a:r>
            <a:r>
              <a:rPr sz="1000" spc="-5" dirty="0">
                <a:solidFill>
                  <a:srgbClr val="22373A"/>
                </a:solidFill>
                <a:latin typeface="LM Sans 10"/>
                <a:cs typeface="LM Sans 10"/>
              </a:rPr>
              <a:t>:</a:t>
            </a:r>
            <a:endParaRPr sz="1000">
              <a:latin typeface="LM Sans 10"/>
              <a:cs typeface="LM Sans 10"/>
            </a:endParaRPr>
          </a:p>
        </p:txBody>
      </p:sp>
      <p:sp>
        <p:nvSpPr>
          <p:cNvPr id="10" name="object 10"/>
          <p:cNvSpPr txBox="1"/>
          <p:nvPr/>
        </p:nvSpPr>
        <p:spPr>
          <a:xfrm>
            <a:off x="473837" y="724084"/>
            <a:ext cx="3756025" cy="450850"/>
          </a:xfrm>
          <a:prstGeom prst="rect">
            <a:avLst/>
          </a:prstGeom>
        </p:spPr>
        <p:txBody>
          <a:bodyPr vert="horz" wrap="square" lIns="0" tIns="73025" rIns="0" bIns="0" rtlCol="0">
            <a:spAutoFit/>
          </a:bodyPr>
          <a:lstStyle/>
          <a:p>
            <a:pPr marL="139065" indent="-127000">
              <a:lnSpc>
                <a:spcPct val="100000"/>
              </a:lnSpc>
              <a:spcBef>
                <a:spcPts val="575"/>
              </a:spcBef>
              <a:buFont typeface="Arial"/>
              <a:buChar char="•"/>
              <a:tabLst>
                <a:tab pos="139700" algn="l"/>
              </a:tabLst>
            </a:pPr>
            <a:r>
              <a:rPr sz="1000" spc="-5" dirty="0">
                <a:solidFill>
                  <a:srgbClr val="22373A"/>
                </a:solidFill>
                <a:latin typeface="LM Sans 10"/>
                <a:cs typeface="LM Sans 10"/>
              </a:rPr>
              <a:t>Effectiveness of probabilistic </a:t>
            </a:r>
            <a:r>
              <a:rPr sz="1000" dirty="0">
                <a:solidFill>
                  <a:srgbClr val="22373A"/>
                </a:solidFill>
                <a:latin typeface="LM Sans 10"/>
                <a:cs typeface="LM Sans 10"/>
              </a:rPr>
              <a:t>model</a:t>
            </a:r>
            <a:endParaRPr sz="1000">
              <a:latin typeface="LM Sans 10"/>
              <a:cs typeface="LM Sans 10"/>
            </a:endParaRPr>
          </a:p>
          <a:p>
            <a:pPr marL="139065" indent="-127000">
              <a:lnSpc>
                <a:spcPct val="100000"/>
              </a:lnSpc>
              <a:spcBef>
                <a:spcPts val="470"/>
              </a:spcBef>
              <a:buFont typeface="Arial"/>
              <a:buChar char="•"/>
              <a:tabLst>
                <a:tab pos="139700" algn="l"/>
              </a:tabLst>
            </a:pPr>
            <a:r>
              <a:rPr sz="1000" spc="-5" dirty="0">
                <a:solidFill>
                  <a:srgbClr val="22373A"/>
                </a:solidFill>
                <a:latin typeface="LM Sans 10"/>
                <a:cs typeface="LM Sans 10"/>
              </a:rPr>
              <a:t>Benefits from embeddings </a:t>
            </a:r>
            <a:r>
              <a:rPr sz="1000" spc="-10" dirty="0">
                <a:solidFill>
                  <a:srgbClr val="22373A"/>
                </a:solidFill>
                <a:latin typeface="LM Sans 10"/>
                <a:cs typeface="LM Sans 10"/>
              </a:rPr>
              <a:t>regarding </a:t>
            </a:r>
            <a:r>
              <a:rPr sz="1000" spc="-5" dirty="0">
                <a:solidFill>
                  <a:srgbClr val="22373A"/>
                </a:solidFill>
                <a:latin typeface="LM Sans 10"/>
                <a:cs typeface="LM Sans 10"/>
              </a:rPr>
              <a:t>anomaly detection</a:t>
            </a:r>
            <a:r>
              <a:rPr sz="1000" spc="80" dirty="0">
                <a:solidFill>
                  <a:srgbClr val="22373A"/>
                </a:solidFill>
                <a:latin typeface="LM Sans 10"/>
                <a:cs typeface="LM Sans 10"/>
              </a:rPr>
              <a:t> </a:t>
            </a:r>
            <a:r>
              <a:rPr sz="1000" spc="-5" dirty="0">
                <a:solidFill>
                  <a:srgbClr val="22373A"/>
                </a:solidFill>
                <a:latin typeface="LM Sans 10"/>
                <a:cs typeface="LM Sans 10"/>
              </a:rPr>
              <a:t>performance</a:t>
            </a:r>
            <a:endParaRPr sz="1000">
              <a:latin typeface="LM Sans 10"/>
              <a:cs typeface="LM Sans 10"/>
            </a:endParaRPr>
          </a:p>
        </p:txBody>
      </p:sp>
      <p:grpSp>
        <p:nvGrpSpPr>
          <p:cNvPr id="11" name="object 11"/>
          <p:cNvGrpSpPr/>
          <p:nvPr/>
        </p:nvGrpSpPr>
        <p:grpSpPr>
          <a:xfrm>
            <a:off x="3036168" y="112861"/>
            <a:ext cx="910590" cy="955675"/>
            <a:chOff x="3036168" y="112861"/>
            <a:chExt cx="910590" cy="955675"/>
          </a:xfrm>
        </p:grpSpPr>
        <p:sp>
          <p:nvSpPr>
            <p:cNvPr id="12" name="object 12"/>
            <p:cNvSpPr/>
            <p:nvPr/>
          </p:nvSpPr>
          <p:spPr>
            <a:xfrm>
              <a:off x="3038698" y="115392"/>
              <a:ext cx="905510" cy="950594"/>
            </a:xfrm>
            <a:custGeom>
              <a:avLst/>
              <a:gdLst/>
              <a:ahLst/>
              <a:cxnLst/>
              <a:rect l="l" t="t" r="r" b="b"/>
              <a:pathLst>
                <a:path w="905510" h="950594">
                  <a:moveTo>
                    <a:pt x="854536" y="0"/>
                  </a:moveTo>
                  <a:lnTo>
                    <a:pt x="151401" y="0"/>
                  </a:lnTo>
                  <a:lnTo>
                    <a:pt x="131706" y="3978"/>
                  </a:lnTo>
                  <a:lnTo>
                    <a:pt x="115619" y="14828"/>
                  </a:lnTo>
                  <a:lnTo>
                    <a:pt x="104770" y="30917"/>
                  </a:lnTo>
                  <a:lnTo>
                    <a:pt x="100791" y="50617"/>
                  </a:lnTo>
                  <a:lnTo>
                    <a:pt x="100791" y="645422"/>
                  </a:lnTo>
                  <a:lnTo>
                    <a:pt x="104770" y="665122"/>
                  </a:lnTo>
                  <a:lnTo>
                    <a:pt x="115619" y="681210"/>
                  </a:lnTo>
                  <a:lnTo>
                    <a:pt x="131706" y="692056"/>
                  </a:lnTo>
                  <a:lnTo>
                    <a:pt x="151401" y="696033"/>
                  </a:lnTo>
                  <a:lnTo>
                    <a:pt x="196410" y="696033"/>
                  </a:lnTo>
                  <a:lnTo>
                    <a:pt x="11091" y="931853"/>
                  </a:lnTo>
                  <a:lnTo>
                    <a:pt x="1875" y="944683"/>
                  </a:lnTo>
                  <a:lnTo>
                    <a:pt x="0" y="950081"/>
                  </a:lnTo>
                  <a:lnTo>
                    <a:pt x="5260" y="947854"/>
                  </a:lnTo>
                  <a:lnTo>
                    <a:pt x="17454" y="937812"/>
                  </a:lnTo>
                  <a:lnTo>
                    <a:pt x="286415" y="696033"/>
                  </a:lnTo>
                  <a:lnTo>
                    <a:pt x="854536" y="696033"/>
                  </a:lnTo>
                  <a:lnTo>
                    <a:pt x="874237" y="692056"/>
                  </a:lnTo>
                  <a:lnTo>
                    <a:pt x="890323" y="681210"/>
                  </a:lnTo>
                  <a:lnTo>
                    <a:pt x="901169" y="665122"/>
                  </a:lnTo>
                  <a:lnTo>
                    <a:pt x="905146" y="645422"/>
                  </a:lnTo>
                  <a:lnTo>
                    <a:pt x="905146" y="50617"/>
                  </a:lnTo>
                  <a:lnTo>
                    <a:pt x="901169" y="30917"/>
                  </a:lnTo>
                  <a:lnTo>
                    <a:pt x="890323" y="14828"/>
                  </a:lnTo>
                  <a:lnTo>
                    <a:pt x="874237" y="3978"/>
                  </a:lnTo>
                  <a:lnTo>
                    <a:pt x="854536" y="0"/>
                  </a:lnTo>
                  <a:close/>
                </a:path>
              </a:pathLst>
            </a:custGeom>
            <a:solidFill>
              <a:srgbClr val="FABAB5"/>
            </a:solidFill>
          </p:spPr>
          <p:txBody>
            <a:bodyPr wrap="square" lIns="0" tIns="0" rIns="0" bIns="0" rtlCol="0"/>
            <a:lstStyle/>
            <a:p>
              <a:endParaRPr/>
            </a:p>
          </p:txBody>
        </p:sp>
        <p:sp>
          <p:nvSpPr>
            <p:cNvPr id="13" name="object 13"/>
            <p:cNvSpPr/>
            <p:nvPr/>
          </p:nvSpPr>
          <p:spPr>
            <a:xfrm>
              <a:off x="3038698" y="115392"/>
              <a:ext cx="905510" cy="950594"/>
            </a:xfrm>
            <a:custGeom>
              <a:avLst/>
              <a:gdLst/>
              <a:ahLst/>
              <a:cxnLst/>
              <a:rect l="l" t="t" r="r" b="b"/>
              <a:pathLst>
                <a:path w="905510" h="950594">
                  <a:moveTo>
                    <a:pt x="196410" y="696033"/>
                  </a:moveTo>
                  <a:lnTo>
                    <a:pt x="11091" y="931853"/>
                  </a:lnTo>
                  <a:lnTo>
                    <a:pt x="1875" y="944683"/>
                  </a:lnTo>
                  <a:lnTo>
                    <a:pt x="0" y="950081"/>
                  </a:lnTo>
                  <a:lnTo>
                    <a:pt x="5260" y="947854"/>
                  </a:lnTo>
                  <a:lnTo>
                    <a:pt x="17454" y="937812"/>
                  </a:lnTo>
                  <a:lnTo>
                    <a:pt x="286415" y="696033"/>
                  </a:lnTo>
                  <a:lnTo>
                    <a:pt x="854536" y="696033"/>
                  </a:lnTo>
                  <a:lnTo>
                    <a:pt x="874237" y="692056"/>
                  </a:lnTo>
                  <a:lnTo>
                    <a:pt x="890323" y="681210"/>
                  </a:lnTo>
                  <a:lnTo>
                    <a:pt x="901169" y="665122"/>
                  </a:lnTo>
                  <a:lnTo>
                    <a:pt x="905146" y="645422"/>
                  </a:lnTo>
                  <a:lnTo>
                    <a:pt x="905146" y="50617"/>
                  </a:lnTo>
                  <a:lnTo>
                    <a:pt x="901169" y="30917"/>
                  </a:lnTo>
                  <a:lnTo>
                    <a:pt x="890323" y="14828"/>
                  </a:lnTo>
                  <a:lnTo>
                    <a:pt x="874237" y="3978"/>
                  </a:lnTo>
                  <a:lnTo>
                    <a:pt x="854536" y="0"/>
                  </a:lnTo>
                  <a:lnTo>
                    <a:pt x="151401" y="0"/>
                  </a:lnTo>
                  <a:lnTo>
                    <a:pt x="131706" y="3978"/>
                  </a:lnTo>
                  <a:lnTo>
                    <a:pt x="115619" y="14828"/>
                  </a:lnTo>
                  <a:lnTo>
                    <a:pt x="104770" y="30917"/>
                  </a:lnTo>
                  <a:lnTo>
                    <a:pt x="100791" y="50617"/>
                  </a:lnTo>
                  <a:lnTo>
                    <a:pt x="100791" y="645422"/>
                  </a:lnTo>
                  <a:lnTo>
                    <a:pt x="104770" y="665122"/>
                  </a:lnTo>
                  <a:lnTo>
                    <a:pt x="115619" y="681210"/>
                  </a:lnTo>
                  <a:lnTo>
                    <a:pt x="131706" y="692056"/>
                  </a:lnTo>
                  <a:lnTo>
                    <a:pt x="151401" y="696033"/>
                  </a:lnTo>
                  <a:lnTo>
                    <a:pt x="196410" y="696033"/>
                  </a:lnTo>
                  <a:close/>
                </a:path>
              </a:pathLst>
            </a:custGeom>
            <a:ln w="5060">
              <a:solidFill>
                <a:srgbClr val="22373A"/>
              </a:solidFill>
            </a:ln>
          </p:spPr>
          <p:txBody>
            <a:bodyPr wrap="square" lIns="0" tIns="0" rIns="0" bIns="0" rtlCol="0"/>
            <a:lstStyle/>
            <a:p>
              <a:endParaRPr/>
            </a:p>
          </p:txBody>
        </p:sp>
      </p:grpSp>
      <p:sp>
        <p:nvSpPr>
          <p:cNvPr id="14" name="object 14"/>
          <p:cNvSpPr txBox="1"/>
          <p:nvPr/>
        </p:nvSpPr>
        <p:spPr>
          <a:xfrm>
            <a:off x="3248469" y="83458"/>
            <a:ext cx="586105" cy="374650"/>
          </a:xfrm>
          <a:prstGeom prst="rect">
            <a:avLst/>
          </a:prstGeom>
        </p:spPr>
        <p:txBody>
          <a:bodyPr vert="horz" wrap="square" lIns="0" tIns="12700" rIns="0" bIns="0" rtlCol="0">
            <a:spAutoFit/>
          </a:bodyPr>
          <a:lstStyle/>
          <a:p>
            <a:pPr marL="160020" marR="5080" indent="-147955">
              <a:lnSpc>
                <a:spcPct val="114599"/>
              </a:lnSpc>
              <a:spcBef>
                <a:spcPts val="100"/>
              </a:spcBef>
            </a:pPr>
            <a:r>
              <a:rPr sz="1000" spc="-5" dirty="0">
                <a:solidFill>
                  <a:srgbClr val="22373A"/>
                </a:solidFill>
                <a:latin typeface="LM Sans 10"/>
                <a:cs typeface="LM Sans 10"/>
              </a:rPr>
              <a:t>No</a:t>
            </a:r>
            <a:r>
              <a:rPr sz="1000" spc="-80" dirty="0">
                <a:solidFill>
                  <a:srgbClr val="22373A"/>
                </a:solidFill>
                <a:latin typeface="LM Sans 10"/>
                <a:cs typeface="LM Sans 10"/>
              </a:rPr>
              <a:t> </a:t>
            </a:r>
            <a:r>
              <a:rPr sz="1000" spc="-5" dirty="0">
                <a:solidFill>
                  <a:srgbClr val="22373A"/>
                </a:solidFill>
                <a:latin typeface="LM Sans 10"/>
                <a:cs typeface="LM Sans 10"/>
              </a:rPr>
              <a:t>ground  truth</a:t>
            </a:r>
            <a:endParaRPr sz="1000">
              <a:latin typeface="LM Sans 10"/>
              <a:cs typeface="LM Sans 10"/>
            </a:endParaRPr>
          </a:p>
        </p:txBody>
      </p:sp>
      <p:sp>
        <p:nvSpPr>
          <p:cNvPr id="17" name="object 17"/>
          <p:cNvSpPr txBox="1"/>
          <p:nvPr/>
        </p:nvSpPr>
        <p:spPr>
          <a:xfrm>
            <a:off x="4414037" y="3019665"/>
            <a:ext cx="1085850" cy="115570"/>
          </a:xfrm>
          <a:prstGeom prst="rect">
            <a:avLst/>
          </a:prstGeom>
        </p:spPr>
        <p:txBody>
          <a:bodyPr vert="horz" wrap="square" lIns="0" tIns="0" rIns="0" bIns="0" rtlCol="0">
            <a:spAutoFit/>
          </a:bodyPr>
          <a:lstStyle/>
          <a:p>
            <a:pPr marL="12700">
              <a:lnSpc>
                <a:spcPts val="770"/>
              </a:lnSpc>
            </a:pPr>
            <a:r>
              <a:rPr sz="700" dirty="0">
                <a:solidFill>
                  <a:srgbClr val="909B9D"/>
                </a:solidFill>
                <a:latin typeface="LM Sans 8"/>
                <a:cs typeface="LM Sans 8"/>
                <a:hlinkClick r:id="rId5" action="ppaction://hlinksldjump"/>
              </a:rPr>
              <a:t>Experimental</a:t>
            </a:r>
            <a:r>
              <a:rPr sz="700" spc="-45" dirty="0">
                <a:solidFill>
                  <a:srgbClr val="909B9D"/>
                </a:solidFill>
                <a:latin typeface="LM Sans 8"/>
                <a:cs typeface="LM Sans 8"/>
                <a:hlinkClick r:id="rId5" action="ppaction://hlinksldjump"/>
              </a:rPr>
              <a:t> </a:t>
            </a:r>
            <a:r>
              <a:rPr sz="700" spc="-5" dirty="0">
                <a:solidFill>
                  <a:srgbClr val="909B9D"/>
                </a:solidFill>
                <a:latin typeface="LM Sans 8"/>
                <a:cs typeface="LM Sans 8"/>
                <a:hlinkClick r:id="rId5" action="ppaction://hlinksldjump"/>
              </a:rPr>
              <a:t>Results</a:t>
            </a:r>
            <a:r>
              <a:rPr sz="700" spc="-5" dirty="0">
                <a:solidFill>
                  <a:srgbClr val="909B9D"/>
                </a:solidFill>
                <a:latin typeface="LM Sans 8"/>
                <a:cs typeface="LM Sans 8"/>
              </a:rPr>
              <a:t>19/26</a:t>
            </a:r>
            <a:endParaRPr sz="700">
              <a:latin typeface="LM Sans 8"/>
              <a:cs typeface="LM Sans 8"/>
            </a:endParaRPr>
          </a:p>
        </p:txBody>
      </p:sp>
      <p:sp>
        <p:nvSpPr>
          <p:cNvPr id="15" name="object 15"/>
          <p:cNvSpPr txBox="1"/>
          <p:nvPr/>
        </p:nvSpPr>
        <p:spPr>
          <a:xfrm>
            <a:off x="3227374" y="432644"/>
            <a:ext cx="629285" cy="374650"/>
          </a:xfrm>
          <a:prstGeom prst="rect">
            <a:avLst/>
          </a:prstGeom>
        </p:spPr>
        <p:txBody>
          <a:bodyPr vert="horz" wrap="square" lIns="0" tIns="12700" rIns="0" bIns="0" rtlCol="0">
            <a:spAutoFit/>
          </a:bodyPr>
          <a:lstStyle/>
          <a:p>
            <a:pPr marL="87630" marR="5080" indent="-75565">
              <a:lnSpc>
                <a:spcPct val="114599"/>
              </a:lnSpc>
              <a:spcBef>
                <a:spcPts val="100"/>
              </a:spcBef>
            </a:pPr>
            <a:r>
              <a:rPr sz="1000" spc="-5" dirty="0">
                <a:solidFill>
                  <a:srgbClr val="22373A"/>
                </a:solidFill>
                <a:latin typeface="LM Sans 10"/>
                <a:cs typeface="LM Sans 10"/>
              </a:rPr>
              <a:t>inf</a:t>
            </a:r>
            <a:r>
              <a:rPr sz="1000" spc="-35" dirty="0">
                <a:solidFill>
                  <a:srgbClr val="22373A"/>
                </a:solidFill>
                <a:latin typeface="LM Sans 10"/>
                <a:cs typeface="LM Sans 10"/>
              </a:rPr>
              <a:t>o</a:t>
            </a:r>
            <a:r>
              <a:rPr sz="1000" spc="-5" dirty="0">
                <a:solidFill>
                  <a:srgbClr val="22373A"/>
                </a:solidFill>
                <a:latin typeface="LM Sans 10"/>
                <a:cs typeface="LM Sans 10"/>
              </a:rPr>
              <a:t>rmation  available</a:t>
            </a:r>
            <a:endParaRPr sz="1000">
              <a:latin typeface="LM Sans 10"/>
              <a:cs typeface="LM Sans 10"/>
            </a:endParaRPr>
          </a:p>
        </p:txBody>
      </p:sp>
      <p:sp>
        <p:nvSpPr>
          <p:cNvPr id="16" name="object 16"/>
          <p:cNvSpPr txBox="1"/>
          <p:nvPr/>
        </p:nvSpPr>
        <p:spPr>
          <a:xfrm>
            <a:off x="347294" y="1511063"/>
            <a:ext cx="3843020" cy="1303655"/>
          </a:xfrm>
          <a:prstGeom prst="rect">
            <a:avLst/>
          </a:prstGeom>
        </p:spPr>
        <p:txBody>
          <a:bodyPr vert="horz" wrap="square" lIns="0" tIns="12065" rIns="0" bIns="0" rtlCol="0">
            <a:spAutoFit/>
          </a:bodyPr>
          <a:lstStyle/>
          <a:p>
            <a:pPr marL="12700">
              <a:lnSpc>
                <a:spcPct val="100000"/>
              </a:lnSpc>
              <a:spcBef>
                <a:spcPts val="95"/>
              </a:spcBef>
            </a:pPr>
            <a:r>
              <a:rPr sz="1000" b="1" dirty="0">
                <a:solidFill>
                  <a:srgbClr val="22373A"/>
                </a:solidFill>
                <a:latin typeface="LM Sans 10"/>
                <a:cs typeface="LM Sans 10"/>
              </a:rPr>
              <a:t>Procedure</a:t>
            </a:r>
            <a:r>
              <a:rPr sz="1000" dirty="0">
                <a:solidFill>
                  <a:srgbClr val="22373A"/>
                </a:solidFill>
                <a:latin typeface="LM Sans 10"/>
                <a:cs typeface="LM Sans 10"/>
              </a:rPr>
              <a:t>:</a:t>
            </a:r>
            <a:endParaRPr sz="1000">
              <a:latin typeface="LM Sans 10"/>
              <a:cs typeface="LM Sans 10"/>
            </a:endParaRPr>
          </a:p>
          <a:p>
            <a:pPr marL="103505" marR="1581785">
              <a:lnSpc>
                <a:spcPct val="139500"/>
              </a:lnSpc>
              <a:spcBef>
                <a:spcPts val="500"/>
              </a:spcBef>
            </a:pPr>
            <a:r>
              <a:rPr sz="1000" spc="-10" dirty="0">
                <a:solidFill>
                  <a:srgbClr val="22373A"/>
                </a:solidFill>
                <a:latin typeface="LM Sans 10"/>
                <a:cs typeface="LM Sans 10"/>
              </a:rPr>
              <a:t>1.Consider </a:t>
            </a:r>
            <a:r>
              <a:rPr sz="1000" spc="-5" dirty="0">
                <a:solidFill>
                  <a:srgbClr val="22373A"/>
                </a:solidFill>
                <a:latin typeface="LM Sans 10"/>
                <a:cs typeface="LM Sans 10"/>
              </a:rPr>
              <a:t>observed data as </a:t>
            </a:r>
            <a:r>
              <a:rPr sz="1000" dirty="0">
                <a:solidFill>
                  <a:srgbClr val="22373A"/>
                </a:solidFill>
                <a:latin typeface="LM Sans 10"/>
                <a:cs typeface="LM Sans 10"/>
              </a:rPr>
              <a:t>“normal”  </a:t>
            </a:r>
            <a:r>
              <a:rPr sz="1000" spc="-5" dirty="0">
                <a:solidFill>
                  <a:srgbClr val="22373A"/>
                </a:solidFill>
                <a:latin typeface="LM Sans 10"/>
                <a:cs typeface="LM Sans 10"/>
              </a:rPr>
              <a:t>2.Manually generate </a:t>
            </a:r>
            <a:r>
              <a:rPr sz="1000" dirty="0">
                <a:solidFill>
                  <a:srgbClr val="22373A"/>
                </a:solidFill>
                <a:latin typeface="LM Sans 10"/>
                <a:cs typeface="LM Sans 10"/>
              </a:rPr>
              <a:t>“anomalous”</a:t>
            </a:r>
            <a:r>
              <a:rPr sz="1000" spc="-15" dirty="0">
                <a:solidFill>
                  <a:srgbClr val="22373A"/>
                </a:solidFill>
                <a:latin typeface="LM Sans 10"/>
                <a:cs typeface="LM Sans 10"/>
              </a:rPr>
              <a:t> </a:t>
            </a:r>
            <a:r>
              <a:rPr sz="1000" spc="-5" dirty="0">
                <a:solidFill>
                  <a:srgbClr val="22373A"/>
                </a:solidFill>
                <a:latin typeface="LM Sans 10"/>
                <a:cs typeface="LM Sans 10"/>
              </a:rPr>
              <a:t>tuples</a:t>
            </a:r>
            <a:endParaRPr sz="1000">
              <a:latin typeface="LM Sans 10"/>
              <a:cs typeface="LM Sans 10"/>
            </a:endParaRPr>
          </a:p>
          <a:p>
            <a:pPr marL="103505" marR="5080">
              <a:lnSpc>
                <a:spcPct val="139500"/>
              </a:lnSpc>
            </a:pPr>
            <a:r>
              <a:rPr sz="1000" spc="-5" dirty="0">
                <a:solidFill>
                  <a:srgbClr val="22373A"/>
                </a:solidFill>
                <a:latin typeface="LM Sans 10"/>
                <a:cs typeface="LM Sans 10"/>
              </a:rPr>
              <a:t>3.Build probabilistic </a:t>
            </a:r>
            <a:r>
              <a:rPr sz="1000" dirty="0">
                <a:solidFill>
                  <a:srgbClr val="22373A"/>
                </a:solidFill>
                <a:latin typeface="LM Sans 10"/>
                <a:cs typeface="LM Sans 10"/>
              </a:rPr>
              <a:t>model </a:t>
            </a:r>
            <a:r>
              <a:rPr sz="1000" spc="-5" dirty="0">
                <a:solidFill>
                  <a:srgbClr val="22373A"/>
                </a:solidFill>
                <a:latin typeface="LM Sans 10"/>
                <a:cs typeface="LM Sans 10"/>
              </a:rPr>
              <a:t>and train </a:t>
            </a:r>
            <a:r>
              <a:rPr sz="1000" dirty="0">
                <a:solidFill>
                  <a:srgbClr val="22373A"/>
                </a:solidFill>
                <a:latin typeface="LM Sans 10"/>
                <a:cs typeface="LM Sans 10"/>
              </a:rPr>
              <a:t>embeddings </a:t>
            </a:r>
            <a:r>
              <a:rPr sz="1000" spc="-5" dirty="0">
                <a:solidFill>
                  <a:srgbClr val="22373A"/>
                </a:solidFill>
                <a:latin typeface="LM Sans 10"/>
                <a:cs typeface="LM Sans 10"/>
              </a:rPr>
              <a:t>using combined data  4.Evaluate confidence </a:t>
            </a:r>
            <a:r>
              <a:rPr sz="1000" spc="-10" dirty="0">
                <a:solidFill>
                  <a:srgbClr val="22373A"/>
                </a:solidFill>
                <a:latin typeface="LM Sans 10"/>
                <a:cs typeface="LM Sans 10"/>
              </a:rPr>
              <a:t>scores</a:t>
            </a:r>
            <a:endParaRPr sz="1000">
              <a:latin typeface="LM Sans 10"/>
              <a:cs typeface="LM Sans 10"/>
            </a:endParaRPr>
          </a:p>
          <a:p>
            <a:pPr marL="103505">
              <a:lnSpc>
                <a:spcPct val="100000"/>
              </a:lnSpc>
              <a:spcBef>
                <a:spcPts val="470"/>
              </a:spcBef>
            </a:pPr>
            <a:r>
              <a:rPr sz="1000" spc="-10" dirty="0">
                <a:solidFill>
                  <a:srgbClr val="22373A"/>
                </a:solidFill>
                <a:latin typeface="LM Sans 10"/>
                <a:cs typeface="LM Sans 10"/>
              </a:rPr>
              <a:t>5.Check </a:t>
            </a:r>
            <a:r>
              <a:rPr sz="1000" spc="-5" dirty="0">
                <a:solidFill>
                  <a:srgbClr val="22373A"/>
                </a:solidFill>
                <a:latin typeface="LM Sans 10"/>
                <a:cs typeface="LM Sans 10"/>
              </a:rPr>
              <a:t>if manual anomalies have </a:t>
            </a:r>
            <a:r>
              <a:rPr sz="1000" spc="-15" dirty="0">
                <a:solidFill>
                  <a:srgbClr val="22373A"/>
                </a:solidFill>
                <a:latin typeface="LM Sans 10"/>
                <a:cs typeface="LM Sans 10"/>
              </a:rPr>
              <a:t>low </a:t>
            </a:r>
            <a:r>
              <a:rPr sz="1000" spc="-5" dirty="0">
                <a:solidFill>
                  <a:srgbClr val="22373A"/>
                </a:solidFill>
                <a:latin typeface="LM Sans 10"/>
                <a:cs typeface="LM Sans 10"/>
              </a:rPr>
              <a:t>confidence</a:t>
            </a:r>
            <a:r>
              <a:rPr sz="1000" spc="30" dirty="0">
                <a:solidFill>
                  <a:srgbClr val="22373A"/>
                </a:solidFill>
                <a:latin typeface="LM Sans 10"/>
                <a:cs typeface="LM Sans 10"/>
              </a:rPr>
              <a:t> </a:t>
            </a:r>
            <a:r>
              <a:rPr sz="1000" spc="-10" dirty="0">
                <a:solidFill>
                  <a:srgbClr val="22373A"/>
                </a:solidFill>
                <a:latin typeface="LM Sans 10"/>
                <a:cs typeface="LM Sans 10"/>
              </a:rPr>
              <a:t>scores</a:t>
            </a:r>
            <a:endParaRPr sz="1000">
              <a:latin typeface="LM Sans 10"/>
              <a:cs typeface="LM Sans 10"/>
            </a:endParaRPr>
          </a:p>
        </p:txBody>
      </p:sp>
    </p:spTree>
  </p:cSld>
  <p:clrMapOvr>
    <a:masterClrMapping/>
  </p:clrMapOvr>
  <p:transition>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2316480" cy="207645"/>
          </a:xfrm>
          <a:prstGeom prst="rect">
            <a:avLst/>
          </a:prstGeom>
        </p:spPr>
        <p:txBody>
          <a:bodyPr vert="horz" wrap="square" lIns="0" tIns="12065" rIns="0" bIns="0" rtlCol="0">
            <a:spAutoFit/>
          </a:bodyPr>
          <a:lstStyle/>
          <a:p>
            <a:pPr marL="12700">
              <a:lnSpc>
                <a:spcPct val="100000"/>
              </a:lnSpc>
              <a:spcBef>
                <a:spcPts val="95"/>
              </a:spcBef>
            </a:pPr>
            <a:r>
              <a:rPr spc="-5" dirty="0"/>
              <a:t>Dataset and External</a:t>
            </a:r>
            <a:r>
              <a:rPr spc="-35" dirty="0"/>
              <a:t> </a:t>
            </a:r>
            <a:r>
              <a:rPr spc="-10" dirty="0"/>
              <a:t>Knowledge</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4431030" cy="5080"/>
            </a:xfrm>
            <a:custGeom>
              <a:avLst/>
              <a:gdLst/>
              <a:ahLst/>
              <a:cxnLst/>
              <a:rect l="l" t="t" r="r" b="b"/>
              <a:pathLst>
                <a:path w="4431030" h="5079">
                  <a:moveTo>
                    <a:pt x="0" y="5060"/>
                  </a:moveTo>
                  <a:lnTo>
                    <a:pt x="0" y="0"/>
                  </a:lnTo>
                  <a:lnTo>
                    <a:pt x="4430801" y="0"/>
                  </a:lnTo>
                  <a:lnTo>
                    <a:pt x="4430801"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227304" y="522243"/>
            <a:ext cx="2498725" cy="1050290"/>
          </a:xfrm>
          <a:prstGeom prst="rect">
            <a:avLst/>
          </a:prstGeom>
        </p:spPr>
        <p:txBody>
          <a:bodyPr vert="horz" wrap="square" lIns="0" tIns="73025" rIns="0" bIns="0" rtlCol="0">
            <a:spAutoFit/>
          </a:bodyPr>
          <a:lstStyle/>
          <a:p>
            <a:pPr marL="12700">
              <a:lnSpc>
                <a:spcPct val="100000"/>
              </a:lnSpc>
              <a:spcBef>
                <a:spcPts val="575"/>
              </a:spcBef>
            </a:pPr>
            <a:r>
              <a:rPr sz="1000" b="1" spc="-5" dirty="0">
                <a:solidFill>
                  <a:srgbClr val="22373A"/>
                </a:solidFill>
                <a:latin typeface="LM Sans 10"/>
                <a:cs typeface="LM Sans 10"/>
              </a:rPr>
              <a:t>Mercateo </a:t>
            </a:r>
            <a:r>
              <a:rPr sz="1000" b="1" spc="-10" dirty="0">
                <a:solidFill>
                  <a:srgbClr val="22373A"/>
                </a:solidFill>
                <a:latin typeface="LM Sans 10"/>
                <a:cs typeface="LM Sans 10"/>
              </a:rPr>
              <a:t>article </a:t>
            </a:r>
            <a:r>
              <a:rPr sz="1000" b="1" spc="-5" dirty="0">
                <a:solidFill>
                  <a:srgbClr val="22373A"/>
                </a:solidFill>
                <a:latin typeface="LM Sans 10"/>
                <a:cs typeface="LM Sans 10"/>
              </a:rPr>
              <a:t>database</a:t>
            </a:r>
            <a:endParaRPr sz="1000">
              <a:latin typeface="LM Sans 10"/>
              <a:cs typeface="LM Sans 10"/>
            </a:endParaRPr>
          </a:p>
          <a:p>
            <a:pPr marL="265430" indent="-127000">
              <a:lnSpc>
                <a:spcPct val="100000"/>
              </a:lnSpc>
              <a:spcBef>
                <a:spcPts val="470"/>
              </a:spcBef>
              <a:buFont typeface="Arial"/>
              <a:buChar char="•"/>
              <a:tabLst>
                <a:tab pos="266065" algn="l"/>
              </a:tabLst>
            </a:pPr>
            <a:r>
              <a:rPr sz="1000" spc="-35" dirty="0">
                <a:solidFill>
                  <a:srgbClr val="22373A"/>
                </a:solidFill>
                <a:latin typeface="LM Sans 10"/>
                <a:cs typeface="LM Sans 10"/>
              </a:rPr>
              <a:t>Top </a:t>
            </a:r>
            <a:r>
              <a:rPr sz="1000" spc="-5" dirty="0">
                <a:solidFill>
                  <a:srgbClr val="22373A"/>
                </a:solidFill>
                <a:latin typeface="LM Sans 10"/>
                <a:cs typeface="LM Sans 10"/>
              </a:rPr>
              <a:t>200 sets of</a:t>
            </a:r>
            <a:r>
              <a:rPr sz="1000" spc="25" dirty="0">
                <a:solidFill>
                  <a:srgbClr val="22373A"/>
                </a:solidFill>
                <a:latin typeface="LM Sans 10"/>
                <a:cs typeface="LM Sans 10"/>
              </a:rPr>
              <a:t> </a:t>
            </a:r>
            <a:r>
              <a:rPr sz="1000" spc="-10" dirty="0">
                <a:solidFill>
                  <a:srgbClr val="22373A"/>
                </a:solidFill>
                <a:latin typeface="LM Sans 10"/>
                <a:cs typeface="LM Sans 10"/>
              </a:rPr>
              <a:t>articles</a:t>
            </a:r>
            <a:endParaRPr sz="1000">
              <a:latin typeface="LM Sans 10"/>
              <a:cs typeface="LM Sans 10"/>
            </a:endParaRPr>
          </a:p>
          <a:p>
            <a:pPr marL="265430" indent="-127000">
              <a:lnSpc>
                <a:spcPct val="100000"/>
              </a:lnSpc>
              <a:spcBef>
                <a:spcPts val="475"/>
              </a:spcBef>
              <a:buFont typeface="Arial"/>
              <a:buChar char="•"/>
              <a:tabLst>
                <a:tab pos="266065" algn="l"/>
              </a:tabLst>
            </a:pPr>
            <a:r>
              <a:rPr sz="1000" spc="-5" dirty="0">
                <a:solidFill>
                  <a:srgbClr val="22373A"/>
                </a:solidFill>
                <a:latin typeface="LM Sans 10"/>
                <a:cs typeface="LM Sans 10"/>
              </a:rPr>
              <a:t>9049 data tuples as observation</a:t>
            </a:r>
            <a:endParaRPr sz="1000">
              <a:latin typeface="LM Sans 10"/>
              <a:cs typeface="LM Sans 10"/>
            </a:endParaRPr>
          </a:p>
          <a:p>
            <a:pPr marL="265430" marR="5080" indent="-127000">
              <a:lnSpc>
                <a:spcPct val="114599"/>
              </a:lnSpc>
              <a:spcBef>
                <a:spcPts val="300"/>
              </a:spcBef>
              <a:buFont typeface="Arial"/>
              <a:buChar char="•"/>
              <a:tabLst>
                <a:tab pos="266065" algn="l"/>
              </a:tabLst>
            </a:pPr>
            <a:r>
              <a:rPr sz="1000" spc="-5" dirty="0">
                <a:solidFill>
                  <a:srgbClr val="22373A"/>
                </a:solidFill>
                <a:latin typeface="LM Sans 10"/>
                <a:cs typeface="LM Sans 10"/>
              </a:rPr>
              <a:t>452 manually generated anomalies (5% of  observation)</a:t>
            </a:r>
            <a:endParaRPr sz="1000">
              <a:latin typeface="LM Sans 10"/>
              <a:cs typeface="LM Sans 10"/>
            </a:endParaRPr>
          </a:p>
        </p:txBody>
      </p:sp>
      <p:sp>
        <p:nvSpPr>
          <p:cNvPr id="10" name="object 10"/>
          <p:cNvSpPr/>
          <p:nvPr/>
        </p:nvSpPr>
        <p:spPr>
          <a:xfrm>
            <a:off x="886679" y="1949183"/>
            <a:ext cx="29209" cy="0"/>
          </a:xfrm>
          <a:custGeom>
            <a:avLst/>
            <a:gdLst/>
            <a:ahLst/>
            <a:cxnLst/>
            <a:rect l="l" t="t" r="r" b="b"/>
            <a:pathLst>
              <a:path w="29209">
                <a:moveTo>
                  <a:pt x="0" y="0"/>
                </a:moveTo>
                <a:lnTo>
                  <a:pt x="28833" y="0"/>
                </a:lnTo>
              </a:path>
            </a:pathLst>
          </a:custGeom>
          <a:ln w="3839">
            <a:solidFill>
              <a:srgbClr val="22373A"/>
            </a:solidFill>
          </a:ln>
        </p:spPr>
        <p:txBody>
          <a:bodyPr wrap="square" lIns="0" tIns="0" rIns="0" bIns="0" rtlCol="0"/>
          <a:lstStyle/>
          <a:p>
            <a:endParaRPr/>
          </a:p>
        </p:txBody>
      </p:sp>
      <p:sp>
        <p:nvSpPr>
          <p:cNvPr id="11" name="object 11"/>
          <p:cNvSpPr/>
          <p:nvPr/>
        </p:nvSpPr>
        <p:spPr>
          <a:xfrm>
            <a:off x="708611" y="2495059"/>
            <a:ext cx="29209" cy="0"/>
          </a:xfrm>
          <a:custGeom>
            <a:avLst/>
            <a:gdLst/>
            <a:ahLst/>
            <a:cxnLst/>
            <a:rect l="l" t="t" r="r" b="b"/>
            <a:pathLst>
              <a:path w="29209">
                <a:moveTo>
                  <a:pt x="0" y="0"/>
                </a:moveTo>
                <a:lnTo>
                  <a:pt x="28833" y="0"/>
                </a:lnTo>
              </a:path>
            </a:pathLst>
          </a:custGeom>
          <a:ln w="3839">
            <a:solidFill>
              <a:srgbClr val="22373A"/>
            </a:solidFill>
          </a:ln>
        </p:spPr>
        <p:txBody>
          <a:bodyPr wrap="square" lIns="0" tIns="0" rIns="0" bIns="0" rtlCol="0"/>
          <a:lstStyle/>
          <a:p>
            <a:endParaRPr/>
          </a:p>
        </p:txBody>
      </p:sp>
      <p:sp>
        <p:nvSpPr>
          <p:cNvPr id="12" name="object 12"/>
          <p:cNvSpPr/>
          <p:nvPr/>
        </p:nvSpPr>
        <p:spPr>
          <a:xfrm>
            <a:off x="685121" y="2631530"/>
            <a:ext cx="29209" cy="0"/>
          </a:xfrm>
          <a:custGeom>
            <a:avLst/>
            <a:gdLst/>
            <a:ahLst/>
            <a:cxnLst/>
            <a:rect l="l" t="t" r="r" b="b"/>
            <a:pathLst>
              <a:path w="29209">
                <a:moveTo>
                  <a:pt x="0" y="0"/>
                </a:moveTo>
                <a:lnTo>
                  <a:pt x="28833" y="0"/>
                </a:lnTo>
              </a:path>
            </a:pathLst>
          </a:custGeom>
          <a:ln w="3839">
            <a:solidFill>
              <a:srgbClr val="22373A"/>
            </a:solidFill>
          </a:ln>
        </p:spPr>
        <p:txBody>
          <a:bodyPr wrap="square" lIns="0" tIns="0" rIns="0" bIns="0" rtlCol="0"/>
          <a:lstStyle/>
          <a:p>
            <a:endParaRPr/>
          </a:p>
        </p:txBody>
      </p:sp>
      <p:graphicFrame>
        <p:nvGraphicFramePr>
          <p:cNvPr id="13" name="object 13"/>
          <p:cNvGraphicFramePr>
            <a:graphicFrameLocks noGrp="1"/>
          </p:cNvGraphicFramePr>
          <p:nvPr/>
        </p:nvGraphicFramePr>
        <p:xfrm>
          <a:off x="522064" y="1717952"/>
          <a:ext cx="1983739" cy="955287"/>
        </p:xfrm>
        <a:graphic>
          <a:graphicData uri="http://schemas.openxmlformats.org/drawingml/2006/table">
            <a:tbl>
              <a:tblPr firstRow="1" bandRow="1">
                <a:tableStyleId>{2D5ABB26-0587-4C30-8999-92F81FD0307C}</a:tableStyleId>
              </a:tblPr>
              <a:tblGrid>
                <a:gridCol w="658495">
                  <a:extLst>
                    <a:ext uri="{9D8B030D-6E8A-4147-A177-3AD203B41FA5}">
                      <a16:colId xmlns:a16="http://schemas.microsoft.com/office/drawing/2014/main" val="20000"/>
                    </a:ext>
                  </a:extLst>
                </a:gridCol>
                <a:gridCol w="741680">
                  <a:extLst>
                    <a:ext uri="{9D8B030D-6E8A-4147-A177-3AD203B41FA5}">
                      <a16:colId xmlns:a16="http://schemas.microsoft.com/office/drawing/2014/main" val="20001"/>
                    </a:ext>
                  </a:extLst>
                </a:gridCol>
                <a:gridCol w="583564">
                  <a:extLst>
                    <a:ext uri="{9D8B030D-6E8A-4147-A177-3AD203B41FA5}">
                      <a16:colId xmlns:a16="http://schemas.microsoft.com/office/drawing/2014/main" val="20002"/>
                    </a:ext>
                  </a:extLst>
                </a:gridCol>
              </a:tblGrid>
              <a:tr h="136471">
                <a:tc>
                  <a:txBody>
                    <a:bodyPr/>
                    <a:lstStyle/>
                    <a:p>
                      <a:pPr marL="128270">
                        <a:lnSpc>
                          <a:spcPts val="894"/>
                        </a:lnSpc>
                      </a:pPr>
                      <a:r>
                        <a:rPr sz="750" b="1" dirty="0">
                          <a:solidFill>
                            <a:srgbClr val="22373A"/>
                          </a:solidFill>
                          <a:latin typeface="LM Sans 10"/>
                          <a:cs typeface="LM Sans 10"/>
                        </a:rPr>
                        <a:t>Attribute</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b="1" spc="-5" dirty="0">
                          <a:solidFill>
                            <a:srgbClr val="22373A"/>
                          </a:solidFill>
                          <a:latin typeface="LM Sans 10"/>
                          <a:cs typeface="LM Sans 10"/>
                        </a:rPr>
                        <a:t>Attribute</a:t>
                      </a:r>
                      <a:r>
                        <a:rPr sz="750" b="1" spc="-20" dirty="0">
                          <a:solidFill>
                            <a:srgbClr val="22373A"/>
                          </a:solidFill>
                          <a:latin typeface="LM Sans 10"/>
                          <a:cs typeface="LM Sans 10"/>
                        </a:rPr>
                        <a:t> </a:t>
                      </a:r>
                      <a:r>
                        <a:rPr sz="750" b="1" dirty="0">
                          <a:solidFill>
                            <a:srgbClr val="22373A"/>
                          </a:solidFill>
                          <a:latin typeface="LM Sans 10"/>
                          <a:cs typeface="LM Sans 10"/>
                        </a:rPr>
                        <a:t>type</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b="1" spc="-5" dirty="0">
                          <a:solidFill>
                            <a:srgbClr val="22373A"/>
                          </a:solidFill>
                          <a:latin typeface="LM Sans 10"/>
                          <a:cs typeface="LM Sans 10"/>
                        </a:rPr>
                        <a:t>Cardinality</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0"/>
                  </a:ext>
                </a:extLst>
              </a:tr>
              <a:tr h="136471">
                <a:tc>
                  <a:txBody>
                    <a:bodyPr/>
                    <a:lstStyle/>
                    <a:p>
                      <a:pPr marL="57150">
                        <a:lnSpc>
                          <a:spcPts val="894"/>
                        </a:lnSpc>
                      </a:pPr>
                      <a:r>
                        <a:rPr sz="750" i="1" dirty="0">
                          <a:solidFill>
                            <a:srgbClr val="22373A"/>
                          </a:solidFill>
                          <a:latin typeface="LM Sans 10"/>
                          <a:cs typeface="LM Sans 10"/>
                        </a:rPr>
                        <a:t>catalog</a:t>
                      </a:r>
                      <a:r>
                        <a:rPr sz="750" i="1" spc="85" dirty="0">
                          <a:solidFill>
                            <a:srgbClr val="22373A"/>
                          </a:solidFill>
                          <a:latin typeface="LM Sans 10"/>
                          <a:cs typeface="LM Sans 10"/>
                        </a:rPr>
                        <a:t> </a:t>
                      </a:r>
                      <a:r>
                        <a:rPr sz="750" i="1" dirty="0">
                          <a:solidFill>
                            <a:srgbClr val="22373A"/>
                          </a:solidFill>
                          <a:latin typeface="LM Sans 10"/>
                          <a:cs typeface="LM Sans 10"/>
                        </a:rPr>
                        <a:t>id</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spc="-5" dirty="0">
                          <a:solidFill>
                            <a:srgbClr val="22373A"/>
                          </a:solidFill>
                          <a:latin typeface="LM Sans 10"/>
                          <a:cs typeface="LM Sans 10"/>
                        </a:rPr>
                        <a:t>Categorical</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dirty="0">
                          <a:solidFill>
                            <a:srgbClr val="22373A"/>
                          </a:solidFill>
                          <a:latin typeface="LM Sans 10"/>
                          <a:cs typeface="LM Sans 10"/>
                        </a:rPr>
                        <a:t>210</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1"/>
                  </a:ext>
                </a:extLst>
              </a:tr>
              <a:tr h="136461">
                <a:tc>
                  <a:txBody>
                    <a:bodyPr/>
                    <a:lstStyle/>
                    <a:p>
                      <a:pPr marL="57150">
                        <a:lnSpc>
                          <a:spcPts val="894"/>
                        </a:lnSpc>
                      </a:pPr>
                      <a:r>
                        <a:rPr sz="750" i="1" dirty="0">
                          <a:solidFill>
                            <a:srgbClr val="22373A"/>
                          </a:solidFill>
                          <a:latin typeface="LM Sans 10"/>
                          <a:cs typeface="LM Sans 10"/>
                        </a:rPr>
                        <a:t>unit</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spc="-5" dirty="0">
                          <a:solidFill>
                            <a:srgbClr val="22373A"/>
                          </a:solidFill>
                          <a:latin typeface="LM Sans 10"/>
                          <a:cs typeface="LM Sans 10"/>
                        </a:rPr>
                        <a:t>Categorical</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dirty="0">
                          <a:solidFill>
                            <a:srgbClr val="22373A"/>
                          </a:solidFill>
                          <a:latin typeface="LM Sans 10"/>
                          <a:cs typeface="LM Sans 10"/>
                        </a:rPr>
                        <a:t>10</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2"/>
                  </a:ext>
                </a:extLst>
              </a:tr>
              <a:tr h="136471">
                <a:tc>
                  <a:txBody>
                    <a:bodyPr/>
                    <a:lstStyle/>
                    <a:p>
                      <a:pPr marL="57150">
                        <a:lnSpc>
                          <a:spcPts val="894"/>
                        </a:lnSpc>
                      </a:pPr>
                      <a:r>
                        <a:rPr sz="750" i="1" spc="-10" dirty="0">
                          <a:solidFill>
                            <a:srgbClr val="22373A"/>
                          </a:solidFill>
                          <a:latin typeface="LM Sans 10"/>
                          <a:cs typeface="LM Sans 10"/>
                        </a:rPr>
                        <a:t>keyword</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spc="-5" dirty="0">
                          <a:solidFill>
                            <a:srgbClr val="22373A"/>
                          </a:solidFill>
                          <a:latin typeface="LM Sans 10"/>
                          <a:cs typeface="LM Sans 10"/>
                        </a:rPr>
                        <a:t>Categorical</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dirty="0">
                          <a:solidFill>
                            <a:srgbClr val="22373A"/>
                          </a:solidFill>
                          <a:latin typeface="LM Sans 10"/>
                          <a:cs typeface="LM Sans 10"/>
                        </a:rPr>
                        <a:t>167</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3"/>
                  </a:ext>
                </a:extLst>
              </a:tr>
              <a:tr h="136471">
                <a:tc>
                  <a:txBody>
                    <a:bodyPr/>
                    <a:lstStyle/>
                    <a:p>
                      <a:pPr marL="57150">
                        <a:lnSpc>
                          <a:spcPts val="894"/>
                        </a:lnSpc>
                      </a:pPr>
                      <a:r>
                        <a:rPr sz="750" i="1" dirty="0">
                          <a:solidFill>
                            <a:srgbClr val="22373A"/>
                          </a:solidFill>
                          <a:latin typeface="LM Sans 10"/>
                          <a:cs typeface="LM Sans 10"/>
                        </a:rPr>
                        <a:t>manufacturer</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spc="-5" dirty="0">
                          <a:solidFill>
                            <a:srgbClr val="22373A"/>
                          </a:solidFill>
                          <a:latin typeface="LM Sans 10"/>
                          <a:cs typeface="LM Sans 10"/>
                        </a:rPr>
                        <a:t>Categorical</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dirty="0">
                          <a:solidFill>
                            <a:srgbClr val="22373A"/>
                          </a:solidFill>
                          <a:latin typeface="LM Sans 10"/>
                          <a:cs typeface="LM Sans 10"/>
                        </a:rPr>
                        <a:t>35</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4"/>
                  </a:ext>
                </a:extLst>
              </a:tr>
              <a:tr h="136471">
                <a:tc>
                  <a:txBody>
                    <a:bodyPr/>
                    <a:lstStyle/>
                    <a:p>
                      <a:pPr marL="57150">
                        <a:lnSpc>
                          <a:spcPts val="894"/>
                        </a:lnSpc>
                      </a:pPr>
                      <a:r>
                        <a:rPr sz="750" i="1" dirty="0">
                          <a:solidFill>
                            <a:srgbClr val="22373A"/>
                          </a:solidFill>
                          <a:latin typeface="LM Sans 10"/>
                          <a:cs typeface="LM Sans 10"/>
                        </a:rPr>
                        <a:t>set</a:t>
                      </a:r>
                      <a:r>
                        <a:rPr sz="750" i="1" spc="65" dirty="0">
                          <a:solidFill>
                            <a:srgbClr val="22373A"/>
                          </a:solidFill>
                          <a:latin typeface="LM Sans 10"/>
                          <a:cs typeface="LM Sans 10"/>
                        </a:rPr>
                        <a:t> </a:t>
                      </a:r>
                      <a:r>
                        <a:rPr sz="750" i="1" dirty="0">
                          <a:solidFill>
                            <a:srgbClr val="22373A"/>
                          </a:solidFill>
                          <a:latin typeface="LM Sans 10"/>
                          <a:cs typeface="LM Sans 10"/>
                        </a:rPr>
                        <a:t>id</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spc="-5" dirty="0">
                          <a:solidFill>
                            <a:srgbClr val="22373A"/>
                          </a:solidFill>
                          <a:latin typeface="LM Sans 10"/>
                          <a:cs typeface="LM Sans 10"/>
                        </a:rPr>
                        <a:t>Categorical</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dirty="0">
                          <a:solidFill>
                            <a:srgbClr val="22373A"/>
                          </a:solidFill>
                          <a:latin typeface="LM Sans 10"/>
                          <a:cs typeface="LM Sans 10"/>
                        </a:rPr>
                        <a:t>200</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5"/>
                  </a:ext>
                </a:extLst>
              </a:tr>
              <a:tr h="136471">
                <a:tc>
                  <a:txBody>
                    <a:bodyPr/>
                    <a:lstStyle/>
                    <a:p>
                      <a:pPr marL="57150">
                        <a:lnSpc>
                          <a:spcPts val="894"/>
                        </a:lnSpc>
                      </a:pPr>
                      <a:r>
                        <a:rPr sz="750" i="1" dirty="0">
                          <a:solidFill>
                            <a:srgbClr val="22373A"/>
                          </a:solidFill>
                          <a:latin typeface="LM Sans 10"/>
                          <a:cs typeface="LM Sans 10"/>
                        </a:rPr>
                        <a:t>ek</a:t>
                      </a:r>
                      <a:r>
                        <a:rPr sz="750" i="1" spc="65" dirty="0">
                          <a:solidFill>
                            <a:srgbClr val="22373A"/>
                          </a:solidFill>
                          <a:latin typeface="LM Sans 10"/>
                          <a:cs typeface="LM Sans 10"/>
                        </a:rPr>
                        <a:t> </a:t>
                      </a:r>
                      <a:r>
                        <a:rPr sz="750" i="1" dirty="0">
                          <a:solidFill>
                            <a:srgbClr val="22373A"/>
                          </a:solidFill>
                          <a:latin typeface="LM Sans 10"/>
                          <a:cs typeface="LM Sans 10"/>
                        </a:rPr>
                        <a:t>amount</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dirty="0">
                          <a:solidFill>
                            <a:srgbClr val="22373A"/>
                          </a:solidFill>
                          <a:latin typeface="LM Sans 10"/>
                          <a:cs typeface="LM Sans 10"/>
                        </a:rPr>
                        <a:t>Numerical</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57150">
                        <a:lnSpc>
                          <a:spcPts val="894"/>
                        </a:lnSpc>
                      </a:pPr>
                      <a:r>
                        <a:rPr sz="750" dirty="0">
                          <a:solidFill>
                            <a:srgbClr val="22373A"/>
                          </a:solidFill>
                          <a:latin typeface="LM Sans 10"/>
                          <a:cs typeface="LM Sans 10"/>
                        </a:rPr>
                        <a:t>n.a.</a:t>
                      </a:r>
                      <a:endParaRPr sz="75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6"/>
                  </a:ext>
                </a:extLst>
              </a:tr>
            </a:tbl>
          </a:graphicData>
        </a:graphic>
      </p:graphicFrame>
      <p:sp>
        <p:nvSpPr>
          <p:cNvPr id="14" name="object 14"/>
          <p:cNvSpPr txBox="1"/>
          <p:nvPr/>
        </p:nvSpPr>
        <p:spPr>
          <a:xfrm>
            <a:off x="2987294" y="582973"/>
            <a:ext cx="1062990" cy="177800"/>
          </a:xfrm>
          <a:prstGeom prst="rect">
            <a:avLst/>
          </a:prstGeom>
        </p:spPr>
        <p:txBody>
          <a:bodyPr vert="horz" wrap="square" lIns="0" tIns="12065" rIns="0" bIns="0" rtlCol="0">
            <a:spAutoFit/>
          </a:bodyPr>
          <a:lstStyle/>
          <a:p>
            <a:pPr marL="12700">
              <a:lnSpc>
                <a:spcPct val="100000"/>
              </a:lnSpc>
              <a:spcBef>
                <a:spcPts val="95"/>
              </a:spcBef>
            </a:pPr>
            <a:r>
              <a:rPr sz="1000" b="1" spc="-15" dirty="0">
                <a:solidFill>
                  <a:srgbClr val="22373A"/>
                </a:solidFill>
                <a:latin typeface="LM Sans 10"/>
                <a:cs typeface="LM Sans 10"/>
              </a:rPr>
              <a:t>Bayesian</a:t>
            </a:r>
            <a:r>
              <a:rPr sz="1000" b="1" spc="-50" dirty="0">
                <a:solidFill>
                  <a:srgbClr val="22373A"/>
                </a:solidFill>
                <a:latin typeface="LM Sans 10"/>
                <a:cs typeface="LM Sans 10"/>
              </a:rPr>
              <a:t> </a:t>
            </a:r>
            <a:r>
              <a:rPr sz="1000" b="1" spc="-15" dirty="0">
                <a:solidFill>
                  <a:srgbClr val="22373A"/>
                </a:solidFill>
                <a:latin typeface="LM Sans 10"/>
                <a:cs typeface="LM Sans 10"/>
              </a:rPr>
              <a:t>network</a:t>
            </a:r>
            <a:r>
              <a:rPr sz="1000" spc="-15" dirty="0">
                <a:solidFill>
                  <a:srgbClr val="22373A"/>
                </a:solidFill>
                <a:latin typeface="LM Sans 10"/>
                <a:cs typeface="LM Sans 10"/>
              </a:rPr>
              <a:t>:</a:t>
            </a:r>
            <a:endParaRPr sz="1000">
              <a:latin typeface="LM Sans 10"/>
              <a:cs typeface="LM Sans 10"/>
            </a:endParaRPr>
          </a:p>
        </p:txBody>
      </p:sp>
      <p:sp>
        <p:nvSpPr>
          <p:cNvPr id="15" name="object 15"/>
          <p:cNvSpPr/>
          <p:nvPr/>
        </p:nvSpPr>
        <p:spPr>
          <a:xfrm>
            <a:off x="2999994" y="860624"/>
            <a:ext cx="2519977" cy="1673305"/>
          </a:xfrm>
          <a:prstGeom prst="rect">
            <a:avLst/>
          </a:prstGeom>
          <a:blipFill>
            <a:blip r:embed="rId5" cstate="print"/>
            <a:stretch>
              <a:fillRect/>
            </a:stretch>
          </a:blipFill>
        </p:spPr>
        <p:txBody>
          <a:bodyPr wrap="square" lIns="0" tIns="0" rIns="0" bIns="0" rtlCol="0"/>
          <a:lstStyle/>
          <a:p>
            <a:endParaRPr/>
          </a:p>
        </p:txBody>
      </p:sp>
      <p:sp>
        <p:nvSpPr>
          <p:cNvPr id="16" name="object 16"/>
          <p:cNvSpPr txBox="1"/>
          <p:nvPr/>
        </p:nvSpPr>
        <p:spPr>
          <a:xfrm>
            <a:off x="4414037" y="3019665"/>
            <a:ext cx="108648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Experimental Results</a:t>
            </a:r>
            <a:r>
              <a:rPr sz="700" spc="-5" dirty="0">
                <a:solidFill>
                  <a:srgbClr val="909B9D"/>
                </a:solidFill>
                <a:latin typeface="LM Sans 8"/>
                <a:cs typeface="LM Sans 8"/>
              </a:rPr>
              <a:t>20/26</a:t>
            </a:r>
            <a:endParaRPr sz="700">
              <a:latin typeface="LM Sans 8"/>
              <a:cs typeface="LM Sans 8"/>
            </a:endParaRPr>
          </a:p>
        </p:txBody>
      </p:sp>
    </p:spTree>
  </p:cSld>
  <p:clrMapOvr>
    <a:masterClrMapping/>
  </p:clrMapOvr>
  <p:transition>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461770" cy="207645"/>
          </a:xfrm>
          <a:prstGeom prst="rect">
            <a:avLst/>
          </a:prstGeom>
        </p:spPr>
        <p:txBody>
          <a:bodyPr vert="horz" wrap="square" lIns="0" tIns="12065" rIns="0" bIns="0" rtlCol="0">
            <a:spAutoFit/>
          </a:bodyPr>
          <a:lstStyle/>
          <a:p>
            <a:pPr marL="12700">
              <a:lnSpc>
                <a:spcPct val="100000"/>
              </a:lnSpc>
              <a:spcBef>
                <a:spcPts val="95"/>
              </a:spcBef>
            </a:pPr>
            <a:r>
              <a:rPr spc="-5" dirty="0"/>
              <a:t>Evaluation</a:t>
            </a:r>
            <a:r>
              <a:rPr spc="-50" dirty="0"/>
              <a:t> </a:t>
            </a:r>
            <a:r>
              <a:rPr spc="-5" dirty="0"/>
              <a:t>Measures</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4652645" cy="5080"/>
            </a:xfrm>
            <a:custGeom>
              <a:avLst/>
              <a:gdLst/>
              <a:ahLst/>
              <a:cxnLst/>
              <a:rect l="l" t="t" r="r" b="b"/>
              <a:pathLst>
                <a:path w="4652645" h="5079">
                  <a:moveTo>
                    <a:pt x="0" y="5060"/>
                  </a:moveTo>
                  <a:lnTo>
                    <a:pt x="0" y="0"/>
                  </a:lnTo>
                  <a:lnTo>
                    <a:pt x="4652378" y="0"/>
                  </a:lnTo>
                  <a:lnTo>
                    <a:pt x="4652378"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240004" y="458635"/>
            <a:ext cx="2520315" cy="182880"/>
          </a:xfrm>
          <a:prstGeom prst="rect">
            <a:avLst/>
          </a:prstGeom>
          <a:solidFill>
            <a:srgbClr val="CED2D3"/>
          </a:solidFill>
        </p:spPr>
        <p:txBody>
          <a:bodyPr vert="horz" wrap="square" lIns="0" tIns="0" rIns="0" bIns="0" rtlCol="0">
            <a:spAutoFit/>
          </a:bodyPr>
          <a:lstStyle/>
          <a:p>
            <a:pPr marL="41910">
              <a:lnSpc>
                <a:spcPts val="1170"/>
              </a:lnSpc>
            </a:pPr>
            <a:r>
              <a:rPr sz="1000" b="1" spc="-5" dirty="0">
                <a:solidFill>
                  <a:srgbClr val="22373A"/>
                </a:solidFill>
                <a:latin typeface="LM Sans 10"/>
                <a:cs typeface="LM Sans 10"/>
              </a:rPr>
              <a:t>Precision</a:t>
            </a:r>
            <a:endParaRPr sz="1000">
              <a:latin typeface="LM Sans 10"/>
              <a:cs typeface="LM Sans 10"/>
            </a:endParaRPr>
          </a:p>
        </p:txBody>
      </p:sp>
      <p:grpSp>
        <p:nvGrpSpPr>
          <p:cNvPr id="10" name="object 10"/>
          <p:cNvGrpSpPr/>
          <p:nvPr/>
        </p:nvGrpSpPr>
        <p:grpSpPr>
          <a:xfrm>
            <a:off x="240004" y="641388"/>
            <a:ext cx="2520315" cy="432434"/>
            <a:chOff x="240004" y="641388"/>
            <a:chExt cx="2520315" cy="432434"/>
          </a:xfrm>
        </p:grpSpPr>
        <p:sp>
          <p:nvSpPr>
            <p:cNvPr id="11" name="object 11"/>
            <p:cNvSpPr/>
            <p:nvPr/>
          </p:nvSpPr>
          <p:spPr>
            <a:xfrm>
              <a:off x="240004" y="641388"/>
              <a:ext cx="2520315" cy="432434"/>
            </a:xfrm>
            <a:custGeom>
              <a:avLst/>
              <a:gdLst/>
              <a:ahLst/>
              <a:cxnLst/>
              <a:rect l="l" t="t" r="r" b="b"/>
              <a:pathLst>
                <a:path w="2520315" h="432434">
                  <a:moveTo>
                    <a:pt x="2519997" y="0"/>
                  </a:moveTo>
                  <a:lnTo>
                    <a:pt x="0" y="0"/>
                  </a:lnTo>
                  <a:lnTo>
                    <a:pt x="0" y="432206"/>
                  </a:lnTo>
                  <a:lnTo>
                    <a:pt x="2519997" y="432206"/>
                  </a:lnTo>
                  <a:lnTo>
                    <a:pt x="2519997" y="0"/>
                  </a:lnTo>
                  <a:close/>
                </a:path>
              </a:pathLst>
            </a:custGeom>
            <a:solidFill>
              <a:srgbClr val="E4E6E6"/>
            </a:solidFill>
          </p:spPr>
          <p:txBody>
            <a:bodyPr wrap="square" lIns="0" tIns="0" rIns="0" bIns="0" rtlCol="0"/>
            <a:lstStyle/>
            <a:p>
              <a:endParaRPr/>
            </a:p>
          </p:txBody>
        </p:sp>
        <p:sp>
          <p:nvSpPr>
            <p:cNvPr id="12" name="object 12"/>
            <p:cNvSpPr/>
            <p:nvPr/>
          </p:nvSpPr>
          <p:spPr>
            <a:xfrm>
              <a:off x="1574812" y="826541"/>
              <a:ext cx="495934" cy="0"/>
            </a:xfrm>
            <a:custGeom>
              <a:avLst/>
              <a:gdLst/>
              <a:ahLst/>
              <a:cxnLst/>
              <a:rect l="l" t="t" r="r" b="b"/>
              <a:pathLst>
                <a:path w="495935">
                  <a:moveTo>
                    <a:pt x="0" y="0"/>
                  </a:moveTo>
                  <a:lnTo>
                    <a:pt x="495452" y="0"/>
                  </a:lnTo>
                </a:path>
              </a:pathLst>
            </a:custGeom>
            <a:ln w="5054">
              <a:solidFill>
                <a:srgbClr val="22373A"/>
              </a:solidFill>
            </a:ln>
          </p:spPr>
          <p:txBody>
            <a:bodyPr wrap="square" lIns="0" tIns="0" rIns="0" bIns="0" rtlCol="0"/>
            <a:lstStyle/>
            <a:p>
              <a:endParaRPr/>
            </a:p>
          </p:txBody>
        </p:sp>
      </p:grpSp>
      <p:sp>
        <p:nvSpPr>
          <p:cNvPr id="13" name="object 13"/>
          <p:cNvSpPr txBox="1"/>
          <p:nvPr/>
        </p:nvSpPr>
        <p:spPr>
          <a:xfrm>
            <a:off x="240004" y="641388"/>
            <a:ext cx="2520315" cy="432434"/>
          </a:xfrm>
          <a:prstGeom prst="rect">
            <a:avLst/>
          </a:prstGeom>
        </p:spPr>
        <p:txBody>
          <a:bodyPr vert="horz" wrap="square" lIns="0" tIns="3810" rIns="0" bIns="0" rtlCol="0">
            <a:spAutoFit/>
          </a:bodyPr>
          <a:lstStyle/>
          <a:p>
            <a:pPr marL="634365" algn="ctr">
              <a:lnSpc>
                <a:spcPts val="935"/>
              </a:lnSpc>
              <a:spcBef>
                <a:spcPts val="30"/>
              </a:spcBef>
            </a:pPr>
            <a:r>
              <a:rPr sz="1000" i="1" spc="-5" dirty="0">
                <a:solidFill>
                  <a:srgbClr val="22373A"/>
                </a:solidFill>
                <a:latin typeface="LM Sans 10"/>
                <a:cs typeface="LM Sans 10"/>
              </a:rPr>
              <a:t>TP</a:t>
            </a:r>
            <a:endParaRPr sz="1000">
              <a:latin typeface="LM Sans 10"/>
              <a:cs typeface="LM Sans 10"/>
            </a:endParaRPr>
          </a:p>
          <a:p>
            <a:pPr marL="674370">
              <a:lnSpc>
                <a:spcPts val="680"/>
              </a:lnSpc>
            </a:pPr>
            <a:r>
              <a:rPr sz="1000" i="1" spc="-5" dirty="0">
                <a:solidFill>
                  <a:srgbClr val="22373A"/>
                </a:solidFill>
                <a:latin typeface="LM Sans 10"/>
                <a:cs typeface="LM Sans 10"/>
              </a:rPr>
              <a:t>Precision</a:t>
            </a:r>
            <a:r>
              <a:rPr sz="1000" i="1" spc="-50" dirty="0">
                <a:solidFill>
                  <a:srgbClr val="22373A"/>
                </a:solidFill>
                <a:latin typeface="LM Sans 10"/>
                <a:cs typeface="LM Sans 10"/>
              </a:rPr>
              <a:t> </a:t>
            </a:r>
            <a:r>
              <a:rPr sz="1000" spc="-5" dirty="0">
                <a:solidFill>
                  <a:srgbClr val="22373A"/>
                </a:solidFill>
                <a:latin typeface="LM Sans 10"/>
                <a:cs typeface="LM Sans 10"/>
              </a:rPr>
              <a:t>=</a:t>
            </a:r>
            <a:endParaRPr sz="1000">
              <a:latin typeface="LM Sans 10"/>
              <a:cs typeface="LM Sans 10"/>
            </a:endParaRPr>
          </a:p>
          <a:p>
            <a:pPr marL="634365" algn="ctr">
              <a:lnSpc>
                <a:spcPts val="940"/>
              </a:lnSpc>
            </a:pPr>
            <a:r>
              <a:rPr sz="1000" i="1" spc="-5" dirty="0">
                <a:solidFill>
                  <a:srgbClr val="22373A"/>
                </a:solidFill>
                <a:latin typeface="LM Sans 10"/>
                <a:cs typeface="LM Sans 10"/>
              </a:rPr>
              <a:t>TP </a:t>
            </a:r>
            <a:r>
              <a:rPr sz="1000" spc="-5" dirty="0">
                <a:solidFill>
                  <a:srgbClr val="22373A"/>
                </a:solidFill>
                <a:latin typeface="LM Sans 10"/>
                <a:cs typeface="LM Sans 10"/>
              </a:rPr>
              <a:t>+</a:t>
            </a:r>
            <a:r>
              <a:rPr sz="1000" spc="-150" dirty="0">
                <a:solidFill>
                  <a:srgbClr val="22373A"/>
                </a:solidFill>
                <a:latin typeface="LM Sans 10"/>
                <a:cs typeface="LM Sans 10"/>
              </a:rPr>
              <a:t> </a:t>
            </a:r>
            <a:r>
              <a:rPr sz="1000" i="1" spc="-5" dirty="0">
                <a:solidFill>
                  <a:srgbClr val="22373A"/>
                </a:solidFill>
                <a:latin typeface="LM Sans 10"/>
                <a:cs typeface="LM Sans 10"/>
              </a:rPr>
              <a:t>FP</a:t>
            </a:r>
            <a:endParaRPr sz="1000">
              <a:latin typeface="LM Sans 10"/>
              <a:cs typeface="LM Sans 10"/>
            </a:endParaRPr>
          </a:p>
        </p:txBody>
      </p:sp>
      <p:sp>
        <p:nvSpPr>
          <p:cNvPr id="14" name="object 14"/>
          <p:cNvSpPr txBox="1"/>
          <p:nvPr/>
        </p:nvSpPr>
        <p:spPr>
          <a:xfrm>
            <a:off x="2999994" y="458635"/>
            <a:ext cx="2520315" cy="182880"/>
          </a:xfrm>
          <a:prstGeom prst="rect">
            <a:avLst/>
          </a:prstGeom>
          <a:solidFill>
            <a:srgbClr val="CED2D3"/>
          </a:solidFill>
        </p:spPr>
        <p:txBody>
          <a:bodyPr vert="horz" wrap="square" lIns="0" tIns="0" rIns="0" bIns="0" rtlCol="0">
            <a:spAutoFit/>
          </a:bodyPr>
          <a:lstStyle/>
          <a:p>
            <a:pPr marL="41910">
              <a:lnSpc>
                <a:spcPts val="1170"/>
              </a:lnSpc>
            </a:pPr>
            <a:r>
              <a:rPr sz="1000" b="1" spc="-5" dirty="0">
                <a:solidFill>
                  <a:srgbClr val="22373A"/>
                </a:solidFill>
                <a:latin typeface="LM Sans 10"/>
                <a:cs typeface="LM Sans 10"/>
              </a:rPr>
              <a:t>Recall</a:t>
            </a:r>
            <a:endParaRPr sz="1000">
              <a:latin typeface="LM Sans 10"/>
              <a:cs typeface="LM Sans 10"/>
            </a:endParaRPr>
          </a:p>
        </p:txBody>
      </p:sp>
      <p:grpSp>
        <p:nvGrpSpPr>
          <p:cNvPr id="15" name="object 15"/>
          <p:cNvGrpSpPr/>
          <p:nvPr/>
        </p:nvGrpSpPr>
        <p:grpSpPr>
          <a:xfrm>
            <a:off x="2999994" y="641388"/>
            <a:ext cx="2520315" cy="432434"/>
            <a:chOff x="2999994" y="641388"/>
            <a:chExt cx="2520315" cy="432434"/>
          </a:xfrm>
        </p:grpSpPr>
        <p:sp>
          <p:nvSpPr>
            <p:cNvPr id="16" name="object 16"/>
            <p:cNvSpPr/>
            <p:nvPr/>
          </p:nvSpPr>
          <p:spPr>
            <a:xfrm>
              <a:off x="2999994" y="641388"/>
              <a:ext cx="2520315" cy="432434"/>
            </a:xfrm>
            <a:custGeom>
              <a:avLst/>
              <a:gdLst/>
              <a:ahLst/>
              <a:cxnLst/>
              <a:rect l="l" t="t" r="r" b="b"/>
              <a:pathLst>
                <a:path w="2520315" h="432434">
                  <a:moveTo>
                    <a:pt x="2519997" y="0"/>
                  </a:moveTo>
                  <a:lnTo>
                    <a:pt x="0" y="0"/>
                  </a:lnTo>
                  <a:lnTo>
                    <a:pt x="0" y="432206"/>
                  </a:lnTo>
                  <a:lnTo>
                    <a:pt x="2519997" y="432206"/>
                  </a:lnTo>
                  <a:lnTo>
                    <a:pt x="2519997" y="0"/>
                  </a:lnTo>
                  <a:close/>
                </a:path>
              </a:pathLst>
            </a:custGeom>
            <a:solidFill>
              <a:srgbClr val="E4E6E6"/>
            </a:solidFill>
          </p:spPr>
          <p:txBody>
            <a:bodyPr wrap="square" lIns="0" tIns="0" rIns="0" bIns="0" rtlCol="0"/>
            <a:lstStyle/>
            <a:p>
              <a:endParaRPr/>
            </a:p>
          </p:txBody>
        </p:sp>
        <p:sp>
          <p:nvSpPr>
            <p:cNvPr id="17" name="object 17"/>
            <p:cNvSpPr/>
            <p:nvPr/>
          </p:nvSpPr>
          <p:spPr>
            <a:xfrm>
              <a:off x="4256074" y="826541"/>
              <a:ext cx="504190" cy="0"/>
            </a:xfrm>
            <a:custGeom>
              <a:avLst/>
              <a:gdLst/>
              <a:ahLst/>
              <a:cxnLst/>
              <a:rect l="l" t="t" r="r" b="b"/>
              <a:pathLst>
                <a:path w="504189">
                  <a:moveTo>
                    <a:pt x="0" y="0"/>
                  </a:moveTo>
                  <a:lnTo>
                    <a:pt x="503986" y="0"/>
                  </a:lnTo>
                </a:path>
              </a:pathLst>
            </a:custGeom>
            <a:ln w="5054">
              <a:solidFill>
                <a:srgbClr val="22373A"/>
              </a:solidFill>
            </a:ln>
          </p:spPr>
          <p:txBody>
            <a:bodyPr wrap="square" lIns="0" tIns="0" rIns="0" bIns="0" rtlCol="0"/>
            <a:lstStyle/>
            <a:p>
              <a:endParaRPr/>
            </a:p>
          </p:txBody>
        </p:sp>
      </p:grpSp>
      <p:sp>
        <p:nvSpPr>
          <p:cNvPr id="18" name="object 18"/>
          <p:cNvSpPr txBox="1"/>
          <p:nvPr/>
        </p:nvSpPr>
        <p:spPr>
          <a:xfrm>
            <a:off x="2999994" y="641388"/>
            <a:ext cx="2520315" cy="432434"/>
          </a:xfrm>
          <a:prstGeom prst="rect">
            <a:avLst/>
          </a:prstGeom>
        </p:spPr>
        <p:txBody>
          <a:bodyPr vert="horz" wrap="square" lIns="0" tIns="3810" rIns="0" bIns="0" rtlCol="0">
            <a:spAutoFit/>
          </a:bodyPr>
          <a:lstStyle/>
          <a:p>
            <a:pPr marL="485140" algn="ctr">
              <a:lnSpc>
                <a:spcPts val="935"/>
              </a:lnSpc>
              <a:spcBef>
                <a:spcPts val="30"/>
              </a:spcBef>
            </a:pPr>
            <a:r>
              <a:rPr sz="1000" i="1" spc="-5" dirty="0">
                <a:solidFill>
                  <a:srgbClr val="22373A"/>
                </a:solidFill>
                <a:latin typeface="LM Sans 10"/>
                <a:cs typeface="LM Sans 10"/>
              </a:rPr>
              <a:t>TP</a:t>
            </a:r>
            <a:endParaRPr sz="1000">
              <a:latin typeface="LM Sans 10"/>
              <a:cs typeface="LM Sans 10"/>
            </a:endParaRPr>
          </a:p>
          <a:p>
            <a:pPr marL="744220">
              <a:lnSpc>
                <a:spcPts val="680"/>
              </a:lnSpc>
            </a:pPr>
            <a:r>
              <a:rPr sz="1000" i="1" spc="-5" dirty="0">
                <a:solidFill>
                  <a:srgbClr val="22373A"/>
                </a:solidFill>
                <a:latin typeface="LM Sans 10"/>
                <a:cs typeface="LM Sans 10"/>
              </a:rPr>
              <a:t>Recall</a:t>
            </a:r>
            <a:r>
              <a:rPr sz="1000" i="1" spc="30" dirty="0">
                <a:solidFill>
                  <a:srgbClr val="22373A"/>
                </a:solidFill>
                <a:latin typeface="LM Sans 10"/>
                <a:cs typeface="LM Sans 10"/>
              </a:rPr>
              <a:t> </a:t>
            </a:r>
            <a:r>
              <a:rPr sz="1000" spc="-5" dirty="0">
                <a:solidFill>
                  <a:srgbClr val="22373A"/>
                </a:solidFill>
                <a:latin typeface="LM Sans 10"/>
                <a:cs typeface="LM Sans 10"/>
              </a:rPr>
              <a:t>=</a:t>
            </a:r>
            <a:endParaRPr sz="1000">
              <a:latin typeface="LM Sans 10"/>
              <a:cs typeface="LM Sans 10"/>
            </a:endParaRPr>
          </a:p>
          <a:p>
            <a:pPr marL="485775" algn="ctr">
              <a:lnSpc>
                <a:spcPts val="940"/>
              </a:lnSpc>
            </a:pPr>
            <a:r>
              <a:rPr sz="1000" i="1" spc="-5" dirty="0">
                <a:solidFill>
                  <a:srgbClr val="22373A"/>
                </a:solidFill>
                <a:latin typeface="LM Sans 10"/>
                <a:cs typeface="LM Sans 10"/>
              </a:rPr>
              <a:t>TP </a:t>
            </a:r>
            <a:r>
              <a:rPr sz="1000" spc="-5" dirty="0">
                <a:solidFill>
                  <a:srgbClr val="22373A"/>
                </a:solidFill>
                <a:latin typeface="LM Sans 10"/>
                <a:cs typeface="LM Sans 10"/>
              </a:rPr>
              <a:t>+</a:t>
            </a:r>
            <a:r>
              <a:rPr sz="1000" spc="-150" dirty="0">
                <a:solidFill>
                  <a:srgbClr val="22373A"/>
                </a:solidFill>
                <a:latin typeface="LM Sans 10"/>
                <a:cs typeface="LM Sans 10"/>
              </a:rPr>
              <a:t> </a:t>
            </a:r>
            <a:r>
              <a:rPr sz="1000" i="1" spc="-5" dirty="0">
                <a:solidFill>
                  <a:srgbClr val="22373A"/>
                </a:solidFill>
                <a:latin typeface="LM Sans 10"/>
                <a:cs typeface="LM Sans 10"/>
              </a:rPr>
              <a:t>FN</a:t>
            </a:r>
            <a:endParaRPr sz="1000">
              <a:latin typeface="LM Sans 10"/>
              <a:cs typeface="LM Sans 10"/>
            </a:endParaRPr>
          </a:p>
        </p:txBody>
      </p:sp>
      <p:sp>
        <p:nvSpPr>
          <p:cNvPr id="19" name="object 19"/>
          <p:cNvSpPr txBox="1"/>
          <p:nvPr/>
        </p:nvSpPr>
        <p:spPr>
          <a:xfrm>
            <a:off x="227304" y="1586185"/>
            <a:ext cx="2980055" cy="838200"/>
          </a:xfrm>
          <a:prstGeom prst="rect">
            <a:avLst/>
          </a:prstGeom>
        </p:spPr>
        <p:txBody>
          <a:bodyPr vert="horz" wrap="square" lIns="0" tIns="73025" rIns="0" bIns="0" rtlCol="0">
            <a:spAutoFit/>
          </a:bodyPr>
          <a:lstStyle/>
          <a:p>
            <a:pPr marL="12700">
              <a:lnSpc>
                <a:spcPct val="100000"/>
              </a:lnSpc>
              <a:spcBef>
                <a:spcPts val="575"/>
              </a:spcBef>
            </a:pPr>
            <a:r>
              <a:rPr sz="1000" b="1" spc="-5" dirty="0">
                <a:solidFill>
                  <a:srgbClr val="22373A"/>
                </a:solidFill>
                <a:latin typeface="LM Sans 10"/>
                <a:cs typeface="LM Sans 10"/>
              </a:rPr>
              <a:t>Precision-recall</a:t>
            </a:r>
            <a:r>
              <a:rPr sz="1000" b="1" spc="-10" dirty="0">
                <a:solidFill>
                  <a:srgbClr val="22373A"/>
                </a:solidFill>
                <a:latin typeface="LM Sans 10"/>
                <a:cs typeface="LM Sans 10"/>
              </a:rPr>
              <a:t> </a:t>
            </a:r>
            <a:r>
              <a:rPr sz="1000" b="1" spc="-5" dirty="0">
                <a:solidFill>
                  <a:srgbClr val="22373A"/>
                </a:solidFill>
                <a:latin typeface="LM Sans 10"/>
                <a:cs typeface="LM Sans 10"/>
              </a:rPr>
              <a:t>curve</a:t>
            </a:r>
            <a:r>
              <a:rPr sz="1000" spc="-5" dirty="0">
                <a:solidFill>
                  <a:srgbClr val="22373A"/>
                </a:solidFill>
                <a:latin typeface="LM Sans 10"/>
                <a:cs typeface="LM Sans 10"/>
              </a:rPr>
              <a:t>:</a:t>
            </a:r>
            <a:endParaRPr sz="1000">
              <a:latin typeface="LM Sans 10"/>
              <a:cs typeface="LM Sans 10"/>
            </a:endParaRPr>
          </a:p>
          <a:p>
            <a:pPr marL="265430" marR="5080" indent="-127000">
              <a:lnSpc>
                <a:spcPct val="114599"/>
              </a:lnSpc>
              <a:spcBef>
                <a:spcPts val="295"/>
              </a:spcBef>
              <a:buFont typeface="Arial"/>
              <a:buChar char="•"/>
              <a:tabLst>
                <a:tab pos="266065" algn="l"/>
              </a:tabLst>
            </a:pPr>
            <a:r>
              <a:rPr sz="1000" dirty="0">
                <a:solidFill>
                  <a:srgbClr val="22373A"/>
                </a:solidFill>
                <a:latin typeface="LM Sans 10"/>
                <a:cs typeface="LM Sans 10"/>
              </a:rPr>
              <a:t>Describes </a:t>
            </a:r>
            <a:r>
              <a:rPr sz="1000" spc="-15" dirty="0">
                <a:solidFill>
                  <a:srgbClr val="22373A"/>
                </a:solidFill>
                <a:latin typeface="LM Sans 10"/>
                <a:cs typeface="LM Sans 10"/>
              </a:rPr>
              <a:t>how </a:t>
            </a:r>
            <a:r>
              <a:rPr sz="1000" spc="10" dirty="0">
                <a:solidFill>
                  <a:srgbClr val="22373A"/>
                </a:solidFill>
                <a:latin typeface="LM Sans 10"/>
                <a:cs typeface="LM Sans 10"/>
              </a:rPr>
              <a:t>good </a:t>
            </a:r>
            <a:r>
              <a:rPr sz="1000" spc="-5" dirty="0">
                <a:solidFill>
                  <a:srgbClr val="22373A"/>
                </a:solidFill>
                <a:latin typeface="LM Sans 10"/>
                <a:cs typeface="LM Sans 10"/>
              </a:rPr>
              <a:t>a </a:t>
            </a:r>
            <a:r>
              <a:rPr sz="1000" dirty="0">
                <a:solidFill>
                  <a:srgbClr val="22373A"/>
                </a:solidFill>
                <a:latin typeface="LM Sans 10"/>
                <a:cs typeface="LM Sans 10"/>
              </a:rPr>
              <a:t>model </a:t>
            </a:r>
            <a:r>
              <a:rPr sz="1000" spc="-10" dirty="0">
                <a:solidFill>
                  <a:srgbClr val="22373A"/>
                </a:solidFill>
                <a:latin typeface="LM Sans 10"/>
                <a:cs typeface="LM Sans 10"/>
              </a:rPr>
              <a:t>predicts </a:t>
            </a:r>
            <a:r>
              <a:rPr sz="1000" dirty="0">
                <a:solidFill>
                  <a:srgbClr val="22373A"/>
                </a:solidFill>
                <a:latin typeface="LM Sans 10"/>
                <a:cs typeface="LM Sans 10"/>
              </a:rPr>
              <a:t>positive </a:t>
            </a:r>
            <a:r>
              <a:rPr sz="1000" spc="-5" dirty="0">
                <a:solidFill>
                  <a:srgbClr val="22373A"/>
                </a:solidFill>
                <a:latin typeface="LM Sans 10"/>
                <a:cs typeface="LM Sans 10"/>
              </a:rPr>
              <a:t>class  (anomalies)</a:t>
            </a:r>
            <a:endParaRPr sz="1000">
              <a:latin typeface="LM Sans 10"/>
              <a:cs typeface="LM Sans 10"/>
            </a:endParaRPr>
          </a:p>
          <a:p>
            <a:pPr marL="265430" indent="-127000">
              <a:lnSpc>
                <a:spcPct val="100000"/>
              </a:lnSpc>
              <a:spcBef>
                <a:spcPts val="475"/>
              </a:spcBef>
              <a:buFont typeface="Arial"/>
              <a:buChar char="•"/>
              <a:tabLst>
                <a:tab pos="266065" algn="l"/>
              </a:tabLst>
            </a:pPr>
            <a:r>
              <a:rPr sz="1000" spc="-10" dirty="0">
                <a:solidFill>
                  <a:srgbClr val="22373A"/>
                </a:solidFill>
                <a:latin typeface="LM Sans 10"/>
                <a:cs typeface="LM Sans 10"/>
              </a:rPr>
              <a:t>Goal: </a:t>
            </a:r>
            <a:r>
              <a:rPr sz="1000" spc="-5" dirty="0">
                <a:solidFill>
                  <a:srgbClr val="22373A"/>
                </a:solidFill>
                <a:latin typeface="LM Sans 10"/>
                <a:cs typeface="LM Sans 10"/>
              </a:rPr>
              <a:t>Keep </a:t>
            </a:r>
            <a:r>
              <a:rPr sz="1000" spc="-10" dirty="0">
                <a:solidFill>
                  <a:srgbClr val="22373A"/>
                </a:solidFill>
                <a:latin typeface="LM Sans 10"/>
                <a:cs typeface="LM Sans 10"/>
              </a:rPr>
              <a:t>precision </a:t>
            </a:r>
            <a:r>
              <a:rPr sz="1000" spc="-5" dirty="0">
                <a:solidFill>
                  <a:srgbClr val="22373A"/>
                </a:solidFill>
                <a:latin typeface="LM Sans 10"/>
                <a:cs typeface="LM Sans 10"/>
              </a:rPr>
              <a:t>high while recall</a:t>
            </a:r>
            <a:r>
              <a:rPr sz="1000" spc="-180" dirty="0">
                <a:solidFill>
                  <a:srgbClr val="22373A"/>
                </a:solidFill>
                <a:latin typeface="LM Sans 10"/>
                <a:cs typeface="LM Sans 10"/>
              </a:rPr>
              <a:t> </a:t>
            </a:r>
            <a:r>
              <a:rPr sz="1000" spc="-5" dirty="0">
                <a:solidFill>
                  <a:srgbClr val="22373A"/>
                </a:solidFill>
                <a:latin typeface="LM Sans 10"/>
                <a:cs typeface="LM Sans 10"/>
              </a:rPr>
              <a:t>increases</a:t>
            </a:r>
            <a:endParaRPr sz="1000">
              <a:latin typeface="LM Sans 10"/>
              <a:cs typeface="LM Sans 10"/>
            </a:endParaRPr>
          </a:p>
        </p:txBody>
      </p:sp>
      <p:sp>
        <p:nvSpPr>
          <p:cNvPr id="20" name="object 20"/>
          <p:cNvSpPr/>
          <p:nvPr/>
        </p:nvSpPr>
        <p:spPr>
          <a:xfrm>
            <a:off x="3504031" y="1355336"/>
            <a:ext cx="2015906" cy="1511929"/>
          </a:xfrm>
          <a:prstGeom prst="rect">
            <a:avLst/>
          </a:prstGeom>
          <a:blipFill>
            <a:blip r:embed="rId5" cstate="print"/>
            <a:stretch>
              <a:fillRect/>
            </a:stretch>
          </a:blipFill>
        </p:spPr>
        <p:txBody>
          <a:bodyPr wrap="square" lIns="0" tIns="0" rIns="0" bIns="0" rtlCol="0"/>
          <a:lstStyle/>
          <a:p>
            <a:endParaRPr/>
          </a:p>
        </p:txBody>
      </p:sp>
      <p:sp>
        <p:nvSpPr>
          <p:cNvPr id="21" name="object 21"/>
          <p:cNvSpPr txBox="1"/>
          <p:nvPr/>
        </p:nvSpPr>
        <p:spPr>
          <a:xfrm>
            <a:off x="4414037" y="3019665"/>
            <a:ext cx="108648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Experimental Results</a:t>
            </a:r>
            <a:r>
              <a:rPr sz="700" spc="-5" dirty="0">
                <a:solidFill>
                  <a:srgbClr val="909B9D"/>
                </a:solidFill>
                <a:latin typeface="LM Sans 8"/>
                <a:cs typeface="LM Sans 8"/>
              </a:rPr>
              <a:t>21/26</a:t>
            </a:r>
            <a:endParaRPr sz="700">
              <a:latin typeface="LM Sans 8"/>
              <a:cs typeface="LM Sans 8"/>
            </a:endParaRPr>
          </a:p>
        </p:txBody>
      </p:sp>
    </p:spTree>
  </p:cSld>
  <p:clrMapOvr>
    <a:masterClrMapping/>
  </p:clrMapOvr>
  <p:transition>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2818130"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Results - With vs. Without</a:t>
            </a:r>
            <a:r>
              <a:rPr sz="1200" b="1" spc="95" dirty="0">
                <a:solidFill>
                  <a:srgbClr val="F9F9F9"/>
                </a:solidFill>
                <a:latin typeface="LM Sans 10"/>
                <a:cs typeface="LM Sans 10"/>
              </a:rPr>
              <a:t> </a:t>
            </a:r>
            <a:r>
              <a:rPr sz="1200" b="1" dirty="0">
                <a:solidFill>
                  <a:srgbClr val="F9F9F9"/>
                </a:solidFill>
                <a:latin typeface="LM Sans 10"/>
                <a:cs typeface="LM Sans 10"/>
              </a:rPr>
              <a:t>Embeddings</a:t>
            </a:r>
            <a:endParaRPr sz="1200">
              <a:latin typeface="LM Sans 10"/>
              <a:cs typeface="LM Sans 10"/>
            </a:endParaRP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4874260" cy="5080"/>
            </a:xfrm>
            <a:custGeom>
              <a:avLst/>
              <a:gdLst/>
              <a:ahLst/>
              <a:cxnLst/>
              <a:rect l="l" t="t" r="r" b="b"/>
              <a:pathLst>
                <a:path w="4874260" h="5079">
                  <a:moveTo>
                    <a:pt x="0" y="5060"/>
                  </a:moveTo>
                  <a:lnTo>
                    <a:pt x="0" y="0"/>
                  </a:lnTo>
                  <a:lnTo>
                    <a:pt x="4873866" y="0"/>
                  </a:lnTo>
                  <a:lnTo>
                    <a:pt x="4873866"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1746008" y="579612"/>
            <a:ext cx="2268037" cy="1701027"/>
          </a:xfrm>
          <a:prstGeom prst="rect">
            <a:avLst/>
          </a:prstGeom>
          <a:blipFill>
            <a:blip r:embed="rId5" cstate="print"/>
            <a:stretch>
              <a:fillRect/>
            </a:stretch>
          </a:blipFill>
        </p:spPr>
        <p:txBody>
          <a:bodyPr wrap="square" lIns="0" tIns="0" rIns="0" bIns="0" rtlCol="0"/>
          <a:lstStyle/>
          <a:p>
            <a:endParaRPr/>
          </a:p>
        </p:txBody>
      </p:sp>
      <p:graphicFrame>
        <p:nvGraphicFramePr>
          <p:cNvPr id="10" name="object 10"/>
          <p:cNvGraphicFramePr>
            <a:graphicFrameLocks noGrp="1"/>
          </p:cNvGraphicFramePr>
          <p:nvPr/>
        </p:nvGraphicFramePr>
        <p:xfrm>
          <a:off x="1114640" y="2356561"/>
          <a:ext cx="3526153" cy="359332"/>
        </p:xfrm>
        <a:graphic>
          <a:graphicData uri="http://schemas.openxmlformats.org/drawingml/2006/table">
            <a:tbl>
              <a:tblPr firstRow="1" bandRow="1">
                <a:tableStyleId>{2D5ABB26-0587-4C30-8999-92F81FD0307C}</a:tableStyleId>
              </a:tblPr>
              <a:tblGrid>
                <a:gridCol w="1001394">
                  <a:extLst>
                    <a:ext uri="{9D8B030D-6E8A-4147-A177-3AD203B41FA5}">
                      <a16:colId xmlns:a16="http://schemas.microsoft.com/office/drawing/2014/main" val="20000"/>
                    </a:ext>
                  </a:extLst>
                </a:gridCol>
                <a:gridCol w="1166495">
                  <a:extLst>
                    <a:ext uri="{9D8B030D-6E8A-4147-A177-3AD203B41FA5}">
                      <a16:colId xmlns:a16="http://schemas.microsoft.com/office/drawing/2014/main" val="20001"/>
                    </a:ext>
                  </a:extLst>
                </a:gridCol>
                <a:gridCol w="1358264">
                  <a:extLst>
                    <a:ext uri="{9D8B030D-6E8A-4147-A177-3AD203B41FA5}">
                      <a16:colId xmlns:a16="http://schemas.microsoft.com/office/drawing/2014/main" val="20002"/>
                    </a:ext>
                  </a:extLst>
                </a:gridCol>
              </a:tblGrid>
              <a:tr h="179666">
                <a:tc>
                  <a:txBody>
                    <a:bodyPr/>
                    <a:lstStyle/>
                    <a:p>
                      <a:pPr>
                        <a:lnSpc>
                          <a:spcPct val="100000"/>
                        </a:lnSpc>
                      </a:pPr>
                      <a:endParaRPr sz="900">
                        <a:latin typeface="Times New Roman"/>
                        <a:cs typeface="Times New Roman"/>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b="1" spc="-5" dirty="0">
                          <a:solidFill>
                            <a:srgbClr val="22373A"/>
                          </a:solidFill>
                          <a:latin typeface="LM Sans 10"/>
                          <a:cs typeface="LM Sans 10"/>
                        </a:rPr>
                        <a:t>With</a:t>
                      </a:r>
                      <a:r>
                        <a:rPr sz="1000" b="1" spc="-40" dirty="0">
                          <a:solidFill>
                            <a:srgbClr val="22373A"/>
                          </a:solidFill>
                          <a:latin typeface="LM Sans 10"/>
                          <a:cs typeface="LM Sans 10"/>
                        </a:rPr>
                        <a:t> </a:t>
                      </a:r>
                      <a:r>
                        <a:rPr sz="1000" b="1" dirty="0">
                          <a:solidFill>
                            <a:srgbClr val="22373A"/>
                          </a:solidFill>
                          <a:latin typeface="LM Sans 10"/>
                          <a:cs typeface="LM Sans 10"/>
                        </a:rPr>
                        <a:t>embeddings</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b="1" spc="-5" dirty="0">
                          <a:solidFill>
                            <a:srgbClr val="22373A"/>
                          </a:solidFill>
                          <a:latin typeface="LM Sans 10"/>
                          <a:cs typeface="LM Sans 10"/>
                        </a:rPr>
                        <a:t>Without</a:t>
                      </a:r>
                      <a:r>
                        <a:rPr sz="1000" b="1" spc="-35" dirty="0">
                          <a:solidFill>
                            <a:srgbClr val="22373A"/>
                          </a:solidFill>
                          <a:latin typeface="LM Sans 10"/>
                          <a:cs typeface="LM Sans 10"/>
                        </a:rPr>
                        <a:t> </a:t>
                      </a:r>
                      <a:r>
                        <a:rPr sz="1000" b="1" dirty="0">
                          <a:solidFill>
                            <a:srgbClr val="22373A"/>
                          </a:solidFill>
                          <a:latin typeface="LM Sans 10"/>
                          <a:cs typeface="LM Sans 10"/>
                        </a:rPr>
                        <a:t>embeddings</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0"/>
                  </a:ext>
                </a:extLst>
              </a:tr>
              <a:tr h="179666">
                <a:tc>
                  <a:txBody>
                    <a:bodyPr/>
                    <a:lstStyle/>
                    <a:p>
                      <a:pPr marL="75565">
                        <a:lnSpc>
                          <a:spcPts val="1180"/>
                        </a:lnSpc>
                      </a:pPr>
                      <a:r>
                        <a:rPr sz="1000" spc="-5" dirty="0">
                          <a:solidFill>
                            <a:srgbClr val="22373A"/>
                          </a:solidFill>
                          <a:latin typeface="LM Sans 10"/>
                          <a:cs typeface="LM Sans 10"/>
                        </a:rPr>
                        <a:t>Recall@</a:t>
                      </a:r>
                      <a:r>
                        <a:rPr sz="1000" i="1" spc="-5" dirty="0">
                          <a:solidFill>
                            <a:srgbClr val="22373A"/>
                          </a:solidFill>
                          <a:latin typeface="LM Sans 10"/>
                          <a:cs typeface="LM Sans 10"/>
                        </a:rPr>
                        <a:t>P </a:t>
                      </a:r>
                      <a:r>
                        <a:rPr sz="1000" spc="-5" dirty="0">
                          <a:solidFill>
                            <a:srgbClr val="22373A"/>
                          </a:solidFill>
                          <a:latin typeface="LM Sans 10"/>
                          <a:cs typeface="LM Sans 10"/>
                        </a:rPr>
                        <a:t>=</a:t>
                      </a:r>
                      <a:r>
                        <a:rPr sz="1000" spc="-70" dirty="0">
                          <a:solidFill>
                            <a:srgbClr val="22373A"/>
                          </a:solidFill>
                          <a:latin typeface="LM Sans 10"/>
                          <a:cs typeface="LM Sans 10"/>
                        </a:rPr>
                        <a:t> </a:t>
                      </a:r>
                      <a:r>
                        <a:rPr sz="1000" spc="-5" dirty="0">
                          <a:solidFill>
                            <a:srgbClr val="22373A"/>
                          </a:solidFill>
                          <a:latin typeface="LM Sans 10"/>
                          <a:cs typeface="LM Sans 10"/>
                        </a:rPr>
                        <a:t>452</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spc="-5" dirty="0">
                          <a:solidFill>
                            <a:srgbClr val="22373A"/>
                          </a:solidFill>
                          <a:latin typeface="LM Sans 10"/>
                          <a:cs typeface="LM Sans 10"/>
                        </a:rPr>
                        <a:t>0.54</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spc="-5" dirty="0">
                          <a:solidFill>
                            <a:srgbClr val="22373A"/>
                          </a:solidFill>
                          <a:latin typeface="LM Sans 10"/>
                          <a:cs typeface="LM Sans 10"/>
                        </a:rPr>
                        <a:t>0.29</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1"/>
                  </a:ext>
                </a:extLst>
              </a:tr>
            </a:tbl>
          </a:graphicData>
        </a:graphic>
      </p:graphicFrame>
      <p:sp>
        <p:nvSpPr>
          <p:cNvPr id="11" name="object 11"/>
          <p:cNvSpPr txBox="1"/>
          <p:nvPr/>
        </p:nvSpPr>
        <p:spPr>
          <a:xfrm>
            <a:off x="4414037" y="3019665"/>
            <a:ext cx="108648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Experimental Results</a:t>
            </a:r>
            <a:r>
              <a:rPr sz="700" spc="-5" dirty="0">
                <a:solidFill>
                  <a:srgbClr val="909B9D"/>
                </a:solidFill>
                <a:latin typeface="LM Sans 8"/>
                <a:cs typeface="LM Sans 8"/>
              </a:rPr>
              <a:t>22/26</a:t>
            </a:r>
            <a:endParaRPr sz="700">
              <a:latin typeface="LM Sans 8"/>
              <a:cs typeface="LM Sans 8"/>
            </a:endParaRPr>
          </a:p>
        </p:txBody>
      </p:sp>
    </p:spTree>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467485" cy="207645"/>
          </a:xfrm>
          <a:prstGeom prst="rect">
            <a:avLst/>
          </a:prstGeom>
        </p:spPr>
        <p:txBody>
          <a:bodyPr vert="horz" wrap="square" lIns="0" tIns="12065" rIns="0" bIns="0" rtlCol="0">
            <a:spAutoFit/>
          </a:bodyPr>
          <a:lstStyle/>
          <a:p>
            <a:pPr marL="12700">
              <a:lnSpc>
                <a:spcPct val="100000"/>
              </a:lnSpc>
              <a:spcBef>
                <a:spcPts val="95"/>
              </a:spcBef>
            </a:pPr>
            <a:r>
              <a:rPr spc="-5" dirty="0"/>
              <a:t>Data as the New</a:t>
            </a:r>
            <a:r>
              <a:rPr spc="-70" dirty="0"/>
              <a:t> </a:t>
            </a:r>
            <a:r>
              <a:rPr spc="-5" dirty="0"/>
              <a:t>Oil</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443230" cy="5080"/>
            </a:xfrm>
            <a:custGeom>
              <a:avLst/>
              <a:gdLst/>
              <a:ahLst/>
              <a:cxnLst/>
              <a:rect l="l" t="t" r="r" b="b"/>
              <a:pathLst>
                <a:path w="443230" h="5079">
                  <a:moveTo>
                    <a:pt x="0" y="5060"/>
                  </a:moveTo>
                  <a:lnTo>
                    <a:pt x="0" y="0"/>
                  </a:lnTo>
                  <a:lnTo>
                    <a:pt x="443062" y="0"/>
                  </a:lnTo>
                  <a:lnTo>
                    <a:pt x="443062"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53847" y="921112"/>
            <a:ext cx="2399030" cy="991869"/>
          </a:xfrm>
          <a:prstGeom prst="rect">
            <a:avLst/>
          </a:prstGeom>
        </p:spPr>
        <p:txBody>
          <a:bodyPr vert="horz" wrap="square" lIns="0" tIns="73025" rIns="0" bIns="0" rtlCol="0">
            <a:spAutoFit/>
          </a:bodyPr>
          <a:lstStyle/>
          <a:p>
            <a:pPr marL="139065" indent="-127000">
              <a:lnSpc>
                <a:spcPct val="100000"/>
              </a:lnSpc>
              <a:spcBef>
                <a:spcPts val="575"/>
              </a:spcBef>
              <a:buFont typeface="Arial"/>
              <a:buChar char="•"/>
              <a:tabLst>
                <a:tab pos="139700" algn="l"/>
              </a:tabLst>
            </a:pPr>
            <a:r>
              <a:rPr sz="1000" spc="-5" dirty="0">
                <a:solidFill>
                  <a:srgbClr val="22373A"/>
                </a:solidFill>
                <a:latin typeface="LM Sans 10"/>
                <a:cs typeface="LM Sans 10"/>
              </a:rPr>
              <a:t>Enabler </a:t>
            </a:r>
            <a:r>
              <a:rPr sz="1000" spc="-15" dirty="0">
                <a:solidFill>
                  <a:srgbClr val="22373A"/>
                </a:solidFill>
                <a:latin typeface="LM Sans 10"/>
                <a:cs typeface="LM Sans 10"/>
              </a:rPr>
              <a:t>for </a:t>
            </a:r>
            <a:r>
              <a:rPr sz="1000" spc="-5" dirty="0">
                <a:solidFill>
                  <a:srgbClr val="22373A"/>
                </a:solidFill>
                <a:latin typeface="LM Sans 10"/>
                <a:cs typeface="LM Sans 10"/>
              </a:rPr>
              <a:t>advanced</a:t>
            </a:r>
            <a:r>
              <a:rPr sz="1000" spc="5" dirty="0">
                <a:solidFill>
                  <a:srgbClr val="22373A"/>
                </a:solidFill>
                <a:latin typeface="LM Sans 10"/>
                <a:cs typeface="LM Sans 10"/>
              </a:rPr>
              <a:t> </a:t>
            </a:r>
            <a:r>
              <a:rPr sz="1000" spc="-5" dirty="0">
                <a:solidFill>
                  <a:srgbClr val="22373A"/>
                </a:solidFill>
                <a:latin typeface="LM Sans 10"/>
                <a:cs typeface="LM Sans 10"/>
              </a:rPr>
              <a:t>analytics</a:t>
            </a:r>
            <a:endParaRPr sz="1000">
              <a:latin typeface="LM Sans 10"/>
              <a:cs typeface="LM Sans 10"/>
            </a:endParaRPr>
          </a:p>
          <a:p>
            <a:pPr marL="139065" indent="-127000">
              <a:lnSpc>
                <a:spcPct val="100000"/>
              </a:lnSpc>
              <a:spcBef>
                <a:spcPts val="470"/>
              </a:spcBef>
              <a:buFont typeface="Arial"/>
              <a:buChar char="•"/>
              <a:tabLst>
                <a:tab pos="139700" algn="l"/>
              </a:tabLst>
            </a:pPr>
            <a:r>
              <a:rPr sz="1000" spc="-5" dirty="0">
                <a:solidFill>
                  <a:srgbClr val="22373A"/>
                </a:solidFill>
                <a:latin typeface="LM Sans 10"/>
                <a:cs typeface="LM Sans 10"/>
              </a:rPr>
              <a:t>Key resource </a:t>
            </a:r>
            <a:r>
              <a:rPr sz="1000" spc="-15" dirty="0">
                <a:solidFill>
                  <a:srgbClr val="22373A"/>
                </a:solidFill>
                <a:latin typeface="LM Sans 10"/>
                <a:cs typeface="LM Sans 10"/>
              </a:rPr>
              <a:t>for </a:t>
            </a:r>
            <a:r>
              <a:rPr sz="1000" spc="-5" dirty="0">
                <a:solidFill>
                  <a:srgbClr val="22373A"/>
                </a:solidFill>
                <a:latin typeface="LM Sans 10"/>
                <a:cs typeface="LM Sans 10"/>
              </a:rPr>
              <a:t>ML-based</a:t>
            </a:r>
            <a:r>
              <a:rPr sz="1000" spc="5" dirty="0">
                <a:solidFill>
                  <a:srgbClr val="22373A"/>
                </a:solidFill>
                <a:latin typeface="LM Sans 10"/>
                <a:cs typeface="LM Sans 10"/>
              </a:rPr>
              <a:t> </a:t>
            </a:r>
            <a:r>
              <a:rPr sz="1000" spc="-5" dirty="0">
                <a:solidFill>
                  <a:srgbClr val="22373A"/>
                </a:solidFill>
                <a:latin typeface="LM Sans 10"/>
                <a:cs typeface="LM Sans 10"/>
              </a:rPr>
              <a:t>techniques</a:t>
            </a:r>
            <a:endParaRPr sz="1000">
              <a:latin typeface="LM Sans 10"/>
              <a:cs typeface="LM Sans 10"/>
            </a:endParaRPr>
          </a:p>
          <a:p>
            <a:pPr marL="139065" indent="-127000">
              <a:lnSpc>
                <a:spcPct val="100000"/>
              </a:lnSpc>
              <a:spcBef>
                <a:spcPts val="360"/>
              </a:spcBef>
              <a:buFont typeface="Arial"/>
              <a:buChar char="•"/>
              <a:tabLst>
                <a:tab pos="139700" algn="l"/>
              </a:tabLst>
            </a:pPr>
            <a:r>
              <a:rPr sz="1000" spc="-5" dirty="0">
                <a:solidFill>
                  <a:srgbClr val="22373A"/>
                </a:solidFill>
                <a:latin typeface="LM Sans 10"/>
                <a:cs typeface="LM Sans 10"/>
              </a:rPr>
              <a:t>Requirement on data </a:t>
            </a:r>
            <a:r>
              <a:rPr sz="1000" spc="-10" dirty="0">
                <a:solidFill>
                  <a:srgbClr val="22373A"/>
                </a:solidFill>
                <a:latin typeface="LM Sans 10"/>
                <a:cs typeface="LM Sans 10"/>
              </a:rPr>
              <a:t>quantity </a:t>
            </a:r>
            <a:r>
              <a:rPr sz="1000" spc="-5" dirty="0">
                <a:solidFill>
                  <a:srgbClr val="22373A"/>
                </a:solidFill>
                <a:latin typeface="LM Sans 10"/>
                <a:cs typeface="LM Sans 10"/>
              </a:rPr>
              <a:t>and</a:t>
            </a:r>
            <a:r>
              <a:rPr sz="1000" dirty="0">
                <a:solidFill>
                  <a:srgbClr val="22373A"/>
                </a:solidFill>
                <a:latin typeface="LM Sans 10"/>
                <a:cs typeface="LM Sans 10"/>
              </a:rPr>
              <a:t> </a:t>
            </a:r>
            <a:r>
              <a:rPr sz="1000" b="1" spc="-10" dirty="0">
                <a:solidFill>
                  <a:srgbClr val="22373A"/>
                </a:solidFill>
                <a:latin typeface="LM Sans 10"/>
                <a:cs typeface="LM Sans 10"/>
              </a:rPr>
              <a:t>quality</a:t>
            </a:r>
            <a:endParaRPr sz="1000">
              <a:latin typeface="LM Sans 10"/>
              <a:cs typeface="LM Sans 10"/>
            </a:endParaRPr>
          </a:p>
          <a:p>
            <a:pPr marL="391795" lvl="1" indent="-122555">
              <a:lnSpc>
                <a:spcPct val="100000"/>
              </a:lnSpc>
              <a:spcBef>
                <a:spcPts val="360"/>
              </a:spcBef>
              <a:buFont typeface="Arial"/>
              <a:buChar char="•"/>
              <a:tabLst>
                <a:tab pos="392430" algn="l"/>
              </a:tabLst>
            </a:pPr>
            <a:r>
              <a:rPr sz="900" spc="-15" dirty="0">
                <a:solidFill>
                  <a:srgbClr val="22373A"/>
                </a:solidFill>
                <a:latin typeface="LM Sans 9"/>
                <a:cs typeface="LM Sans 9"/>
              </a:rPr>
              <a:t>Accuracy, </a:t>
            </a:r>
            <a:r>
              <a:rPr sz="900" spc="-5" dirty="0">
                <a:solidFill>
                  <a:srgbClr val="22373A"/>
                </a:solidFill>
                <a:latin typeface="LM Sans 9"/>
                <a:cs typeface="LM Sans 9"/>
              </a:rPr>
              <a:t>consistency and</a:t>
            </a:r>
            <a:r>
              <a:rPr sz="900" spc="5" dirty="0">
                <a:solidFill>
                  <a:srgbClr val="22373A"/>
                </a:solidFill>
                <a:latin typeface="LM Sans 9"/>
                <a:cs typeface="LM Sans 9"/>
              </a:rPr>
              <a:t> </a:t>
            </a:r>
            <a:r>
              <a:rPr sz="900" spc="-5" dirty="0">
                <a:solidFill>
                  <a:srgbClr val="22373A"/>
                </a:solidFill>
                <a:latin typeface="LM Sans 9"/>
                <a:cs typeface="LM Sans 9"/>
              </a:rPr>
              <a:t>completeness</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5" dirty="0">
                <a:solidFill>
                  <a:srgbClr val="22373A"/>
                </a:solidFill>
                <a:latin typeface="LM Sans 9"/>
                <a:cs typeface="LM Sans 9"/>
              </a:rPr>
              <a:t>Ground truth</a:t>
            </a:r>
            <a:r>
              <a:rPr sz="900" spc="-15" dirty="0">
                <a:solidFill>
                  <a:srgbClr val="22373A"/>
                </a:solidFill>
                <a:latin typeface="LM Sans 9"/>
                <a:cs typeface="LM Sans 9"/>
              </a:rPr>
              <a:t> </a:t>
            </a:r>
            <a:r>
              <a:rPr sz="900" spc="-5" dirty="0">
                <a:solidFill>
                  <a:srgbClr val="22373A"/>
                </a:solidFill>
                <a:latin typeface="LM Sans 9"/>
                <a:cs typeface="LM Sans 9"/>
              </a:rPr>
              <a:t>information</a:t>
            </a:r>
            <a:endParaRPr sz="900">
              <a:latin typeface="LM Sans 9"/>
              <a:cs typeface="LM Sans 9"/>
            </a:endParaRPr>
          </a:p>
        </p:txBody>
      </p:sp>
      <p:sp>
        <p:nvSpPr>
          <p:cNvPr id="10" name="object 10"/>
          <p:cNvSpPr/>
          <p:nvPr/>
        </p:nvSpPr>
        <p:spPr>
          <a:xfrm>
            <a:off x="3252012" y="898551"/>
            <a:ext cx="2268007" cy="1276945"/>
          </a:xfrm>
          <a:prstGeom prst="rect">
            <a:avLst/>
          </a:prstGeom>
          <a:blipFill>
            <a:blip r:embed="rId5" cstate="print"/>
            <a:stretch>
              <a:fillRect/>
            </a:stretch>
          </a:blipFill>
        </p:spPr>
        <p:txBody>
          <a:bodyPr wrap="square" lIns="0" tIns="0" rIns="0" bIns="0" rtlCol="0"/>
          <a:lstStyle/>
          <a:p>
            <a:endParaRPr/>
          </a:p>
        </p:txBody>
      </p:sp>
      <p:sp>
        <p:nvSpPr>
          <p:cNvPr id="11" name="object 11"/>
          <p:cNvSpPr txBox="1"/>
          <p:nvPr/>
        </p:nvSpPr>
        <p:spPr>
          <a:xfrm>
            <a:off x="5528386" y="2028306"/>
            <a:ext cx="73025" cy="132080"/>
          </a:xfrm>
          <a:prstGeom prst="rect">
            <a:avLst/>
          </a:prstGeom>
        </p:spPr>
        <p:txBody>
          <a:bodyPr vert="horz" wrap="square" lIns="0" tIns="12065" rIns="0" bIns="0" rtlCol="0">
            <a:spAutoFit/>
          </a:bodyPr>
          <a:lstStyle/>
          <a:p>
            <a:pPr marL="12700">
              <a:lnSpc>
                <a:spcPct val="100000"/>
              </a:lnSpc>
              <a:spcBef>
                <a:spcPts val="95"/>
              </a:spcBef>
            </a:pPr>
            <a:r>
              <a:rPr sz="700" spc="-5" dirty="0">
                <a:solidFill>
                  <a:srgbClr val="22373A"/>
                </a:solidFill>
                <a:latin typeface="LM Sans 8"/>
                <a:cs typeface="LM Sans 8"/>
              </a:rPr>
              <a:t>1</a:t>
            </a:r>
            <a:endParaRPr sz="700">
              <a:latin typeface="LM Sans 8"/>
              <a:cs typeface="LM Sans 8"/>
            </a:endParaRPr>
          </a:p>
        </p:txBody>
      </p:sp>
      <p:sp>
        <p:nvSpPr>
          <p:cNvPr id="12" name="object 12"/>
          <p:cNvSpPr txBox="1"/>
          <p:nvPr/>
        </p:nvSpPr>
        <p:spPr>
          <a:xfrm>
            <a:off x="1830260" y="2301270"/>
            <a:ext cx="2099310" cy="177800"/>
          </a:xfrm>
          <a:prstGeom prst="rect">
            <a:avLst/>
          </a:prstGeom>
        </p:spPr>
        <p:txBody>
          <a:bodyPr vert="horz" wrap="square" lIns="0" tIns="12065" rIns="0" bIns="0" rtlCol="0">
            <a:spAutoFit/>
          </a:bodyPr>
          <a:lstStyle/>
          <a:p>
            <a:pPr marL="12700">
              <a:lnSpc>
                <a:spcPct val="100000"/>
              </a:lnSpc>
              <a:spcBef>
                <a:spcPts val="95"/>
              </a:spcBef>
            </a:pPr>
            <a:r>
              <a:rPr sz="1000" b="1" spc="-15" dirty="0">
                <a:solidFill>
                  <a:srgbClr val="22373A"/>
                </a:solidFill>
                <a:latin typeface="LM Sans 10"/>
                <a:cs typeface="LM Sans 10"/>
              </a:rPr>
              <a:t>How </a:t>
            </a:r>
            <a:r>
              <a:rPr sz="1000" b="1" spc="5" dirty="0">
                <a:solidFill>
                  <a:srgbClr val="22373A"/>
                </a:solidFill>
                <a:latin typeface="LM Sans 10"/>
                <a:cs typeface="LM Sans 10"/>
              </a:rPr>
              <a:t>does </a:t>
            </a:r>
            <a:r>
              <a:rPr sz="1000" b="1" spc="-10" dirty="0">
                <a:solidFill>
                  <a:srgbClr val="22373A"/>
                </a:solidFill>
                <a:latin typeface="LM Sans 10"/>
                <a:cs typeface="LM Sans 10"/>
              </a:rPr>
              <a:t>real-world </a:t>
            </a:r>
            <a:r>
              <a:rPr sz="1000" b="1" spc="-5" dirty="0">
                <a:solidFill>
                  <a:srgbClr val="22373A"/>
                </a:solidFill>
                <a:latin typeface="LM Sans 10"/>
                <a:cs typeface="LM Sans 10"/>
              </a:rPr>
              <a:t>data </a:t>
            </a:r>
            <a:r>
              <a:rPr sz="1000" b="1" spc="5" dirty="0">
                <a:solidFill>
                  <a:srgbClr val="22373A"/>
                </a:solidFill>
                <a:latin typeface="LM Sans 10"/>
                <a:cs typeface="LM Sans 10"/>
              </a:rPr>
              <a:t>look</a:t>
            </a:r>
            <a:r>
              <a:rPr sz="1000" b="1" spc="-60" dirty="0">
                <a:solidFill>
                  <a:srgbClr val="22373A"/>
                </a:solidFill>
                <a:latin typeface="LM Sans 10"/>
                <a:cs typeface="LM Sans 10"/>
              </a:rPr>
              <a:t> </a:t>
            </a:r>
            <a:r>
              <a:rPr sz="1000" b="1" spc="-10" dirty="0">
                <a:solidFill>
                  <a:srgbClr val="22373A"/>
                </a:solidFill>
                <a:latin typeface="LM Sans 10"/>
                <a:cs typeface="LM Sans 10"/>
              </a:rPr>
              <a:t>like?</a:t>
            </a:r>
            <a:endParaRPr sz="1000">
              <a:latin typeface="LM Sans 10"/>
              <a:cs typeface="LM Sans 10"/>
            </a:endParaRPr>
          </a:p>
        </p:txBody>
      </p:sp>
      <p:sp>
        <p:nvSpPr>
          <p:cNvPr id="13" name="object 13"/>
          <p:cNvSpPr/>
          <p:nvPr/>
        </p:nvSpPr>
        <p:spPr>
          <a:xfrm>
            <a:off x="359994" y="2777413"/>
            <a:ext cx="1828800" cy="0"/>
          </a:xfrm>
          <a:custGeom>
            <a:avLst/>
            <a:gdLst/>
            <a:ahLst/>
            <a:cxnLst/>
            <a:rect l="l" t="t" r="r" b="b"/>
            <a:pathLst>
              <a:path w="1828800">
                <a:moveTo>
                  <a:pt x="0" y="0"/>
                </a:moveTo>
                <a:lnTo>
                  <a:pt x="1828800" y="0"/>
                </a:lnTo>
              </a:path>
            </a:pathLst>
          </a:custGeom>
          <a:ln w="5054">
            <a:solidFill>
              <a:srgbClr val="909B9D"/>
            </a:solidFill>
          </a:ln>
        </p:spPr>
        <p:txBody>
          <a:bodyPr wrap="square" lIns="0" tIns="0" rIns="0" bIns="0" rtlCol="0"/>
          <a:lstStyle/>
          <a:p>
            <a:endParaRPr/>
          </a:p>
        </p:txBody>
      </p:sp>
      <p:sp>
        <p:nvSpPr>
          <p:cNvPr id="14" name="object 14"/>
          <p:cNvSpPr txBox="1"/>
          <p:nvPr/>
        </p:nvSpPr>
        <p:spPr>
          <a:xfrm>
            <a:off x="386676" y="2792184"/>
            <a:ext cx="4998085" cy="144780"/>
          </a:xfrm>
          <a:prstGeom prst="rect">
            <a:avLst/>
          </a:prstGeom>
        </p:spPr>
        <p:txBody>
          <a:bodyPr vert="horz" wrap="square" lIns="0" tIns="4445" rIns="0" bIns="0" rtlCol="0">
            <a:spAutoFit/>
          </a:bodyPr>
          <a:lstStyle/>
          <a:p>
            <a:pPr marL="12700">
              <a:lnSpc>
                <a:spcPct val="100000"/>
              </a:lnSpc>
              <a:spcBef>
                <a:spcPts val="35"/>
              </a:spcBef>
            </a:pPr>
            <a:r>
              <a:rPr sz="900" spc="-7" baseline="27777" dirty="0">
                <a:solidFill>
                  <a:srgbClr val="909B9D"/>
                </a:solidFill>
                <a:latin typeface="LM Sans 8"/>
                <a:cs typeface="LM Sans 8"/>
              </a:rPr>
              <a:t>1</a:t>
            </a:r>
            <a:r>
              <a:rPr sz="800" spc="-5" dirty="0">
                <a:solidFill>
                  <a:srgbClr val="909B9D"/>
                </a:solidFill>
                <a:latin typeface="LM Sans 8"/>
                <a:cs typeface="LM Sans 8"/>
                <a:hlinkClick r:id="rId6"/>
              </a:rPr>
              <a:t>https://www.economist.com/leaders/2017/05/0</a:t>
            </a:r>
            <a:r>
              <a:rPr sz="800" spc="-5" dirty="0">
                <a:solidFill>
                  <a:srgbClr val="909B9D"/>
                </a:solidFill>
                <a:latin typeface="LM Sans 8"/>
                <a:cs typeface="LM Sans 8"/>
              </a:rPr>
              <a:t>6/the-wo</a:t>
            </a:r>
            <a:r>
              <a:rPr sz="800" spc="-5" dirty="0">
                <a:solidFill>
                  <a:srgbClr val="909B9D"/>
                </a:solidFill>
                <a:latin typeface="LM Sans 8"/>
                <a:cs typeface="LM Sans 8"/>
                <a:hlinkClick r:id="rId6"/>
              </a:rPr>
              <a:t>rlds-most-valuable-resource-is-no-longer-oil-but-data</a:t>
            </a:r>
            <a:endParaRPr sz="800">
              <a:latin typeface="LM Sans 8"/>
              <a:cs typeface="LM Sans 8"/>
            </a:endParaRPr>
          </a:p>
        </p:txBody>
      </p:sp>
      <p:sp>
        <p:nvSpPr>
          <p:cNvPr id="15" name="object 15"/>
          <p:cNvSpPr txBox="1"/>
          <p:nvPr/>
        </p:nvSpPr>
        <p:spPr>
          <a:xfrm>
            <a:off x="4804943" y="3019665"/>
            <a:ext cx="69532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7" action="ppaction://hlinksldjump"/>
              </a:rPr>
              <a:t>Introduction</a:t>
            </a:r>
            <a:r>
              <a:rPr sz="700" spc="-5" dirty="0">
                <a:solidFill>
                  <a:srgbClr val="909B9D"/>
                </a:solidFill>
                <a:latin typeface="LM Sans 8"/>
                <a:cs typeface="LM Sans 8"/>
              </a:rPr>
              <a:t>2/26</a:t>
            </a:r>
            <a:endParaRPr sz="700">
              <a:latin typeface="LM Sans 8"/>
              <a:cs typeface="LM Sans 8"/>
            </a:endParaRPr>
          </a:p>
        </p:txBody>
      </p:sp>
    </p:spTree>
  </p:cSld>
  <p:clrMapOvr>
    <a:masterClrMapping/>
  </p:clrMapOvr>
  <p:transition>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2893695"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Results - Minimizing External</a:t>
            </a:r>
            <a:r>
              <a:rPr sz="1200" b="1" spc="-20" dirty="0">
                <a:solidFill>
                  <a:srgbClr val="F9F9F9"/>
                </a:solidFill>
                <a:latin typeface="LM Sans 10"/>
                <a:cs typeface="LM Sans 10"/>
              </a:rPr>
              <a:t> </a:t>
            </a:r>
            <a:r>
              <a:rPr sz="1200" b="1" spc="-10" dirty="0">
                <a:solidFill>
                  <a:srgbClr val="F9F9F9"/>
                </a:solidFill>
                <a:latin typeface="LM Sans 10"/>
                <a:cs typeface="LM Sans 10"/>
              </a:rPr>
              <a:t>Knowledge</a:t>
            </a:r>
            <a:endParaRPr sz="1200">
              <a:latin typeface="LM Sans 10"/>
              <a:cs typeface="LM Sans 10"/>
            </a:endParaRP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5095875" cy="5080"/>
            </a:xfrm>
            <a:custGeom>
              <a:avLst/>
              <a:gdLst/>
              <a:ahLst/>
              <a:cxnLst/>
              <a:rect l="l" t="t" r="r" b="b"/>
              <a:pathLst>
                <a:path w="5095875" h="5079">
                  <a:moveTo>
                    <a:pt x="0" y="5060"/>
                  </a:moveTo>
                  <a:lnTo>
                    <a:pt x="0" y="0"/>
                  </a:lnTo>
                  <a:lnTo>
                    <a:pt x="5095430" y="0"/>
                  </a:lnTo>
                  <a:lnTo>
                    <a:pt x="5095430"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359994" y="976972"/>
            <a:ext cx="5039864" cy="1346657"/>
          </a:xfrm>
          <a:prstGeom prst="rect">
            <a:avLst/>
          </a:prstGeom>
          <a:blipFill>
            <a:blip r:embed="rId5" cstate="print"/>
            <a:stretch>
              <a:fillRect/>
            </a:stretch>
          </a:blipFill>
        </p:spPr>
        <p:txBody>
          <a:bodyPr wrap="square" lIns="0" tIns="0" rIns="0" bIns="0" rtlCol="0"/>
          <a:lstStyle/>
          <a:p>
            <a:endParaRPr/>
          </a:p>
        </p:txBody>
      </p:sp>
      <p:sp>
        <p:nvSpPr>
          <p:cNvPr id="10" name="object 10"/>
          <p:cNvSpPr txBox="1"/>
          <p:nvPr/>
        </p:nvSpPr>
        <p:spPr>
          <a:xfrm>
            <a:off x="4414037" y="3019665"/>
            <a:ext cx="108648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Experimental Results</a:t>
            </a:r>
            <a:r>
              <a:rPr sz="700" spc="-5" dirty="0">
                <a:solidFill>
                  <a:srgbClr val="909B9D"/>
                </a:solidFill>
                <a:latin typeface="LM Sans 8"/>
                <a:cs typeface="LM Sans 8"/>
              </a:rPr>
              <a:t>23/26</a:t>
            </a:r>
            <a:endParaRPr sz="700">
              <a:latin typeface="LM Sans 8"/>
              <a:cs typeface="LM Sans 8"/>
            </a:endParaRPr>
          </a:p>
        </p:txBody>
      </p:sp>
    </p:spTree>
  </p:cSld>
  <p:clrMapOvr>
    <a:masterClrMapping/>
  </p:clrMapOvr>
  <p:transition>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2893695"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Results - Minimizing External</a:t>
            </a:r>
            <a:r>
              <a:rPr sz="1200" b="1" spc="-20" dirty="0">
                <a:solidFill>
                  <a:srgbClr val="F9F9F9"/>
                </a:solidFill>
                <a:latin typeface="LM Sans 10"/>
                <a:cs typeface="LM Sans 10"/>
              </a:rPr>
              <a:t> </a:t>
            </a:r>
            <a:r>
              <a:rPr sz="1200" b="1" spc="-10" dirty="0">
                <a:solidFill>
                  <a:srgbClr val="F9F9F9"/>
                </a:solidFill>
                <a:latin typeface="LM Sans 10"/>
                <a:cs typeface="LM Sans 10"/>
              </a:rPr>
              <a:t>Knowledge</a:t>
            </a:r>
            <a:endParaRPr sz="1200">
              <a:latin typeface="LM Sans 10"/>
              <a:cs typeface="LM Sans 10"/>
            </a:endParaRP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5317490" cy="5080"/>
            </a:xfrm>
            <a:custGeom>
              <a:avLst/>
              <a:gdLst/>
              <a:ahLst/>
              <a:cxnLst/>
              <a:rect l="l" t="t" r="r" b="b"/>
              <a:pathLst>
                <a:path w="5317490" h="5079">
                  <a:moveTo>
                    <a:pt x="0" y="5060"/>
                  </a:moveTo>
                  <a:lnTo>
                    <a:pt x="0" y="0"/>
                  </a:lnTo>
                  <a:lnTo>
                    <a:pt x="5317007" y="0"/>
                  </a:lnTo>
                  <a:lnTo>
                    <a:pt x="5317007" y="5060"/>
                  </a:lnTo>
                  <a:lnTo>
                    <a:pt x="0" y="5060"/>
                  </a:lnTo>
                  <a:close/>
                </a:path>
              </a:pathLst>
            </a:custGeom>
            <a:solidFill>
              <a:srgbClr val="F01B09"/>
            </a:solidFill>
          </p:spPr>
          <p:txBody>
            <a:bodyPr wrap="square" lIns="0" tIns="0" rIns="0" bIns="0" rtlCol="0"/>
            <a:lstStyle/>
            <a:p>
              <a:endParaRPr/>
            </a:p>
          </p:txBody>
        </p:sp>
      </p:grpSp>
      <p:grpSp>
        <p:nvGrpSpPr>
          <p:cNvPr id="9" name="object 9"/>
          <p:cNvGrpSpPr/>
          <p:nvPr/>
        </p:nvGrpSpPr>
        <p:grpSpPr>
          <a:xfrm>
            <a:off x="590930" y="489785"/>
            <a:ext cx="4578350" cy="1701164"/>
            <a:chOff x="590930" y="489785"/>
            <a:chExt cx="4578350" cy="1701164"/>
          </a:xfrm>
        </p:grpSpPr>
        <p:sp>
          <p:nvSpPr>
            <p:cNvPr id="10" name="object 10"/>
            <p:cNvSpPr/>
            <p:nvPr/>
          </p:nvSpPr>
          <p:spPr>
            <a:xfrm>
              <a:off x="590930" y="489785"/>
              <a:ext cx="2268037" cy="1701027"/>
            </a:xfrm>
            <a:prstGeom prst="rect">
              <a:avLst/>
            </a:prstGeom>
            <a:blipFill>
              <a:blip r:embed="rId5" cstate="print"/>
              <a:stretch>
                <a:fillRect/>
              </a:stretch>
            </a:blipFill>
          </p:spPr>
          <p:txBody>
            <a:bodyPr wrap="square" lIns="0" tIns="0" rIns="0" bIns="0" rtlCol="0"/>
            <a:lstStyle/>
            <a:p>
              <a:endParaRPr/>
            </a:p>
          </p:txBody>
        </p:sp>
        <p:sp>
          <p:nvSpPr>
            <p:cNvPr id="11" name="object 11"/>
            <p:cNvSpPr/>
            <p:nvPr/>
          </p:nvSpPr>
          <p:spPr>
            <a:xfrm>
              <a:off x="2901086" y="489785"/>
              <a:ext cx="2268037" cy="1701027"/>
            </a:xfrm>
            <a:prstGeom prst="rect">
              <a:avLst/>
            </a:prstGeom>
            <a:blipFill>
              <a:blip r:embed="rId6" cstate="print"/>
              <a:stretch>
                <a:fillRect/>
              </a:stretch>
            </a:blipFill>
          </p:spPr>
          <p:txBody>
            <a:bodyPr wrap="square" lIns="0" tIns="0" rIns="0" bIns="0" rtlCol="0"/>
            <a:lstStyle/>
            <a:p>
              <a:endParaRPr/>
            </a:p>
          </p:txBody>
        </p:sp>
      </p:grpSp>
      <p:graphicFrame>
        <p:nvGraphicFramePr>
          <p:cNvPr id="12" name="object 12"/>
          <p:cNvGraphicFramePr>
            <a:graphicFrameLocks noGrp="1"/>
          </p:cNvGraphicFramePr>
          <p:nvPr/>
        </p:nvGraphicFramePr>
        <p:xfrm>
          <a:off x="764235" y="2266734"/>
          <a:ext cx="4227195" cy="538986"/>
        </p:xfrm>
        <a:graphic>
          <a:graphicData uri="http://schemas.openxmlformats.org/drawingml/2006/table">
            <a:tbl>
              <a:tblPr firstRow="1" bandRow="1">
                <a:tableStyleId>{2D5ABB26-0587-4C30-8999-92F81FD0307C}</a:tableStyleId>
              </a:tblPr>
              <a:tblGrid>
                <a:gridCol w="1702435">
                  <a:extLst>
                    <a:ext uri="{9D8B030D-6E8A-4147-A177-3AD203B41FA5}">
                      <a16:colId xmlns:a16="http://schemas.microsoft.com/office/drawing/2014/main" val="20000"/>
                    </a:ext>
                  </a:extLst>
                </a:gridCol>
                <a:gridCol w="1166495">
                  <a:extLst>
                    <a:ext uri="{9D8B030D-6E8A-4147-A177-3AD203B41FA5}">
                      <a16:colId xmlns:a16="http://schemas.microsoft.com/office/drawing/2014/main" val="20001"/>
                    </a:ext>
                  </a:extLst>
                </a:gridCol>
                <a:gridCol w="1358265">
                  <a:extLst>
                    <a:ext uri="{9D8B030D-6E8A-4147-A177-3AD203B41FA5}">
                      <a16:colId xmlns:a16="http://schemas.microsoft.com/office/drawing/2014/main" val="20002"/>
                    </a:ext>
                  </a:extLst>
                </a:gridCol>
              </a:tblGrid>
              <a:tr h="179666">
                <a:tc>
                  <a:txBody>
                    <a:bodyPr/>
                    <a:lstStyle/>
                    <a:p>
                      <a:pPr>
                        <a:lnSpc>
                          <a:spcPct val="100000"/>
                        </a:lnSpc>
                      </a:pPr>
                      <a:endParaRPr sz="900">
                        <a:latin typeface="Times New Roman"/>
                        <a:cs typeface="Times New Roman"/>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b="1" spc="-5" dirty="0">
                          <a:solidFill>
                            <a:srgbClr val="22373A"/>
                          </a:solidFill>
                          <a:latin typeface="LM Sans 10"/>
                          <a:cs typeface="LM Sans 10"/>
                        </a:rPr>
                        <a:t>With</a:t>
                      </a:r>
                      <a:r>
                        <a:rPr sz="1000" b="1" spc="-40" dirty="0">
                          <a:solidFill>
                            <a:srgbClr val="22373A"/>
                          </a:solidFill>
                          <a:latin typeface="LM Sans 10"/>
                          <a:cs typeface="LM Sans 10"/>
                        </a:rPr>
                        <a:t> </a:t>
                      </a:r>
                      <a:r>
                        <a:rPr sz="1000" b="1" dirty="0">
                          <a:solidFill>
                            <a:srgbClr val="22373A"/>
                          </a:solidFill>
                          <a:latin typeface="LM Sans 10"/>
                          <a:cs typeface="LM Sans 10"/>
                        </a:rPr>
                        <a:t>embeddings</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b="1" spc="-5" dirty="0">
                          <a:solidFill>
                            <a:srgbClr val="22373A"/>
                          </a:solidFill>
                          <a:latin typeface="LM Sans 10"/>
                          <a:cs typeface="LM Sans 10"/>
                        </a:rPr>
                        <a:t>Without</a:t>
                      </a:r>
                      <a:r>
                        <a:rPr sz="1000" b="1" spc="-35" dirty="0">
                          <a:solidFill>
                            <a:srgbClr val="22373A"/>
                          </a:solidFill>
                          <a:latin typeface="LM Sans 10"/>
                          <a:cs typeface="LM Sans 10"/>
                        </a:rPr>
                        <a:t> </a:t>
                      </a:r>
                      <a:r>
                        <a:rPr sz="1000" b="1" dirty="0">
                          <a:solidFill>
                            <a:srgbClr val="22373A"/>
                          </a:solidFill>
                          <a:latin typeface="LM Sans 10"/>
                          <a:cs typeface="LM Sans 10"/>
                        </a:rPr>
                        <a:t>embeddings</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0"/>
                  </a:ext>
                </a:extLst>
              </a:tr>
              <a:tr h="179654">
                <a:tc>
                  <a:txBody>
                    <a:bodyPr/>
                    <a:lstStyle/>
                    <a:p>
                      <a:pPr marL="75565">
                        <a:lnSpc>
                          <a:spcPts val="1180"/>
                        </a:lnSpc>
                      </a:pPr>
                      <a:r>
                        <a:rPr sz="1000" spc="-5" dirty="0">
                          <a:solidFill>
                            <a:srgbClr val="22373A"/>
                          </a:solidFill>
                          <a:latin typeface="LM Sans 10"/>
                          <a:cs typeface="LM Sans 10"/>
                        </a:rPr>
                        <a:t>Recall@</a:t>
                      </a:r>
                      <a:r>
                        <a:rPr sz="1000" i="1" spc="-5" dirty="0">
                          <a:solidFill>
                            <a:srgbClr val="22373A"/>
                          </a:solidFill>
                          <a:latin typeface="LM Sans 10"/>
                          <a:cs typeface="LM Sans 10"/>
                        </a:rPr>
                        <a:t>P </a:t>
                      </a:r>
                      <a:r>
                        <a:rPr sz="1000" spc="-5" dirty="0">
                          <a:solidFill>
                            <a:srgbClr val="22373A"/>
                          </a:solidFill>
                          <a:latin typeface="LM Sans 10"/>
                          <a:cs typeface="LM Sans 10"/>
                        </a:rPr>
                        <a:t>=</a:t>
                      </a:r>
                      <a:r>
                        <a:rPr sz="1000" spc="-40" dirty="0">
                          <a:solidFill>
                            <a:srgbClr val="22373A"/>
                          </a:solidFill>
                          <a:latin typeface="LM Sans 10"/>
                          <a:cs typeface="LM Sans 10"/>
                        </a:rPr>
                        <a:t> </a:t>
                      </a:r>
                      <a:r>
                        <a:rPr sz="1000" spc="-5" dirty="0">
                          <a:solidFill>
                            <a:srgbClr val="22373A"/>
                          </a:solidFill>
                          <a:latin typeface="LM Sans 10"/>
                          <a:cs typeface="LM Sans 10"/>
                        </a:rPr>
                        <a:t>452</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spc="-5" dirty="0">
                          <a:solidFill>
                            <a:srgbClr val="22373A"/>
                          </a:solidFill>
                          <a:latin typeface="LM Sans 10"/>
                          <a:cs typeface="LM Sans 10"/>
                        </a:rPr>
                        <a:t>0.54</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spc="-5" dirty="0">
                          <a:solidFill>
                            <a:srgbClr val="22373A"/>
                          </a:solidFill>
                          <a:latin typeface="LM Sans 10"/>
                          <a:cs typeface="LM Sans 10"/>
                        </a:rPr>
                        <a:t>0.29</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1"/>
                  </a:ext>
                </a:extLst>
              </a:tr>
              <a:tr h="179666">
                <a:tc>
                  <a:txBody>
                    <a:bodyPr/>
                    <a:lstStyle/>
                    <a:p>
                      <a:pPr marL="75565">
                        <a:lnSpc>
                          <a:spcPts val="1180"/>
                        </a:lnSpc>
                      </a:pPr>
                      <a:r>
                        <a:rPr sz="1000" spc="-5" dirty="0">
                          <a:solidFill>
                            <a:srgbClr val="22373A"/>
                          </a:solidFill>
                          <a:latin typeface="LM Sans 10"/>
                          <a:cs typeface="LM Sans 10"/>
                        </a:rPr>
                        <a:t>Recall@</a:t>
                      </a:r>
                      <a:r>
                        <a:rPr sz="1000" i="1" spc="-5" dirty="0">
                          <a:solidFill>
                            <a:srgbClr val="22373A"/>
                          </a:solidFill>
                          <a:latin typeface="LM Sans 10"/>
                          <a:cs typeface="LM Sans 10"/>
                        </a:rPr>
                        <a:t>P </a:t>
                      </a:r>
                      <a:r>
                        <a:rPr sz="1000" spc="-5" dirty="0">
                          <a:solidFill>
                            <a:srgbClr val="22373A"/>
                          </a:solidFill>
                          <a:latin typeface="LM Sans 10"/>
                          <a:cs typeface="LM Sans 10"/>
                        </a:rPr>
                        <a:t>= 452, minimal</a:t>
                      </a:r>
                      <a:r>
                        <a:rPr sz="1000" spc="-65" dirty="0">
                          <a:solidFill>
                            <a:srgbClr val="22373A"/>
                          </a:solidFill>
                          <a:latin typeface="LM Sans 10"/>
                          <a:cs typeface="LM Sans 10"/>
                        </a:rPr>
                        <a:t> </a:t>
                      </a:r>
                      <a:r>
                        <a:rPr sz="1000" spc="-5" dirty="0">
                          <a:solidFill>
                            <a:srgbClr val="22373A"/>
                          </a:solidFill>
                          <a:latin typeface="LM Sans 10"/>
                          <a:cs typeface="LM Sans 10"/>
                        </a:rPr>
                        <a:t>EK</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spc="-5" dirty="0">
                          <a:solidFill>
                            <a:srgbClr val="22373A"/>
                          </a:solidFill>
                          <a:latin typeface="LM Sans 10"/>
                          <a:cs typeface="LM Sans 10"/>
                        </a:rPr>
                        <a:t>0.30</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tc>
                  <a:txBody>
                    <a:bodyPr/>
                    <a:lstStyle/>
                    <a:p>
                      <a:pPr marL="75565">
                        <a:lnSpc>
                          <a:spcPts val="1180"/>
                        </a:lnSpc>
                      </a:pPr>
                      <a:r>
                        <a:rPr sz="1000" spc="-5" dirty="0">
                          <a:solidFill>
                            <a:srgbClr val="22373A"/>
                          </a:solidFill>
                          <a:latin typeface="LM Sans 10"/>
                          <a:cs typeface="LM Sans 10"/>
                        </a:rPr>
                        <a:t>0.02</a:t>
                      </a:r>
                      <a:endParaRPr sz="1000">
                        <a:latin typeface="LM Sans 10"/>
                        <a:cs typeface="LM Sans 10"/>
                      </a:endParaRPr>
                    </a:p>
                  </a:txBody>
                  <a:tcPr marL="0" marR="0" marT="0" marB="0">
                    <a:lnL w="6350">
                      <a:solidFill>
                        <a:srgbClr val="22373A"/>
                      </a:solidFill>
                      <a:prstDash val="solid"/>
                    </a:lnL>
                    <a:lnR w="6350">
                      <a:solidFill>
                        <a:srgbClr val="22373A"/>
                      </a:solidFill>
                      <a:prstDash val="solid"/>
                    </a:lnR>
                    <a:lnT w="6350">
                      <a:solidFill>
                        <a:srgbClr val="22373A"/>
                      </a:solidFill>
                      <a:prstDash val="solid"/>
                    </a:lnT>
                    <a:lnB w="6350">
                      <a:solidFill>
                        <a:srgbClr val="22373A"/>
                      </a:solidFill>
                      <a:prstDash val="solid"/>
                    </a:lnB>
                    <a:solidFill>
                      <a:srgbClr val="F9F9F9"/>
                    </a:solidFill>
                  </a:tcPr>
                </a:tc>
                <a:extLst>
                  <a:ext uri="{0D108BD9-81ED-4DB2-BD59-A6C34878D82A}">
                    <a16:rowId xmlns:a16="http://schemas.microsoft.com/office/drawing/2014/main" val="10002"/>
                  </a:ext>
                </a:extLst>
              </a:tr>
            </a:tbl>
          </a:graphicData>
        </a:graphic>
      </p:graphicFrame>
      <p:sp>
        <p:nvSpPr>
          <p:cNvPr id="13" name="object 13"/>
          <p:cNvSpPr txBox="1"/>
          <p:nvPr/>
        </p:nvSpPr>
        <p:spPr>
          <a:xfrm>
            <a:off x="4414037" y="3019665"/>
            <a:ext cx="108648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7" action="ppaction://hlinksldjump"/>
              </a:rPr>
              <a:t>Experimental Results</a:t>
            </a:r>
            <a:r>
              <a:rPr sz="700" spc="-5" dirty="0">
                <a:solidFill>
                  <a:srgbClr val="909B9D"/>
                </a:solidFill>
                <a:latin typeface="LM Sans 8"/>
                <a:cs typeface="LM Sans 8"/>
              </a:rPr>
              <a:t>24/26</a:t>
            </a:r>
            <a:endParaRPr sz="700">
              <a:latin typeface="LM Sans 8"/>
              <a:cs typeface="LM Sans 8"/>
            </a:endParaRPr>
          </a:p>
        </p:txBody>
      </p:sp>
    </p:spTree>
  </p:cSld>
  <p:clrMapOvr>
    <a:masterClrMapping/>
  </p:clrMapOvr>
  <p:transition>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674370" cy="207645"/>
          </a:xfrm>
          <a:prstGeom prst="rect">
            <a:avLst/>
          </a:prstGeom>
        </p:spPr>
        <p:txBody>
          <a:bodyPr vert="horz" wrap="square" lIns="0" tIns="12065" rIns="0" bIns="0" rtlCol="0">
            <a:spAutoFit/>
          </a:bodyPr>
          <a:lstStyle/>
          <a:p>
            <a:pPr marL="12700">
              <a:lnSpc>
                <a:spcPct val="100000"/>
              </a:lnSpc>
              <a:spcBef>
                <a:spcPts val="95"/>
              </a:spcBef>
            </a:pPr>
            <a:r>
              <a:rPr spc="-5" dirty="0"/>
              <a:t>Summ</a:t>
            </a:r>
            <a:r>
              <a:rPr spc="-45" dirty="0"/>
              <a:t>a</a:t>
            </a:r>
            <a:r>
              <a:rPr spc="-5" dirty="0"/>
              <a:t>ry</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5539105" cy="5080"/>
            </a:xfrm>
            <a:custGeom>
              <a:avLst/>
              <a:gdLst/>
              <a:ahLst/>
              <a:cxnLst/>
              <a:rect l="l" t="t" r="r" b="b"/>
              <a:pathLst>
                <a:path w="5539105" h="5079">
                  <a:moveTo>
                    <a:pt x="0" y="5060"/>
                  </a:moveTo>
                  <a:lnTo>
                    <a:pt x="0" y="0"/>
                  </a:lnTo>
                  <a:lnTo>
                    <a:pt x="5538495" y="0"/>
                  </a:lnTo>
                  <a:lnTo>
                    <a:pt x="5538495"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47294" y="1115395"/>
            <a:ext cx="4156075" cy="1005205"/>
          </a:xfrm>
          <a:prstGeom prst="rect">
            <a:avLst/>
          </a:prstGeom>
        </p:spPr>
        <p:txBody>
          <a:bodyPr vert="horz" wrap="square" lIns="0" tIns="12065" rIns="0" bIns="0" rtlCol="0">
            <a:spAutoFit/>
          </a:bodyPr>
          <a:lstStyle/>
          <a:p>
            <a:pPr marL="12700">
              <a:lnSpc>
                <a:spcPct val="100000"/>
              </a:lnSpc>
              <a:spcBef>
                <a:spcPts val="95"/>
              </a:spcBef>
            </a:pPr>
            <a:r>
              <a:rPr sz="1000" dirty="0">
                <a:solidFill>
                  <a:srgbClr val="22373A"/>
                </a:solidFill>
                <a:latin typeface="LM Sans 10"/>
                <a:cs typeface="LM Sans 10"/>
              </a:rPr>
              <a:t>Embeddings </a:t>
            </a:r>
            <a:r>
              <a:rPr sz="1000" spc="-15" dirty="0">
                <a:solidFill>
                  <a:srgbClr val="22373A"/>
                </a:solidFill>
                <a:latin typeface="LM Sans 10"/>
                <a:cs typeface="LM Sans 10"/>
              </a:rPr>
              <a:t>are </a:t>
            </a:r>
            <a:r>
              <a:rPr sz="1000" spc="-5" dirty="0">
                <a:solidFill>
                  <a:srgbClr val="22373A"/>
                </a:solidFill>
                <a:latin typeface="LM Sans 10"/>
                <a:cs typeface="LM Sans 10"/>
              </a:rPr>
              <a:t>helpful</a:t>
            </a:r>
            <a:r>
              <a:rPr sz="1000" dirty="0">
                <a:solidFill>
                  <a:srgbClr val="22373A"/>
                </a:solidFill>
                <a:latin typeface="LM Sans 10"/>
                <a:cs typeface="LM Sans 10"/>
              </a:rPr>
              <a:t> </a:t>
            </a:r>
            <a:r>
              <a:rPr sz="1000" spc="-5" dirty="0">
                <a:solidFill>
                  <a:srgbClr val="22373A"/>
                </a:solidFill>
                <a:latin typeface="LM Sans 10"/>
                <a:cs typeface="LM Sans 10"/>
              </a:rPr>
              <a:t>considering</a:t>
            </a:r>
            <a:endParaRPr sz="1000">
              <a:latin typeface="LM Sans 10"/>
              <a:cs typeface="LM Sans 10"/>
            </a:endParaRPr>
          </a:p>
          <a:p>
            <a:pPr>
              <a:lnSpc>
                <a:spcPct val="100000"/>
              </a:lnSpc>
              <a:spcBef>
                <a:spcPts val="20"/>
              </a:spcBef>
            </a:pPr>
            <a:endParaRPr sz="650">
              <a:latin typeface="LM Sans 10"/>
              <a:cs typeface="LM Sans 10"/>
            </a:endParaRPr>
          </a:p>
          <a:p>
            <a:pPr marL="265430" indent="-127000">
              <a:lnSpc>
                <a:spcPct val="100000"/>
              </a:lnSpc>
              <a:buFont typeface="Arial"/>
              <a:buChar char="•"/>
              <a:tabLst>
                <a:tab pos="266065" algn="l"/>
              </a:tabLst>
            </a:pPr>
            <a:r>
              <a:rPr sz="1000" spc="-5" dirty="0">
                <a:solidFill>
                  <a:srgbClr val="22373A"/>
                </a:solidFill>
                <a:latin typeface="LM Sans 10"/>
                <a:cs typeface="LM Sans 10"/>
              </a:rPr>
              <a:t>Improvement in anomaly detection under</a:t>
            </a:r>
            <a:r>
              <a:rPr sz="1000" spc="10" dirty="0">
                <a:solidFill>
                  <a:srgbClr val="22373A"/>
                </a:solidFill>
                <a:latin typeface="LM Sans 10"/>
                <a:cs typeface="LM Sans 10"/>
              </a:rPr>
              <a:t> </a:t>
            </a:r>
            <a:r>
              <a:rPr sz="1000" spc="-10" dirty="0">
                <a:solidFill>
                  <a:srgbClr val="22373A"/>
                </a:solidFill>
                <a:latin typeface="LM Sans 10"/>
                <a:cs typeface="LM Sans 10"/>
              </a:rPr>
              <a:t>high-cardinality</a:t>
            </a:r>
            <a:endParaRPr sz="1000">
              <a:latin typeface="LM Sans 10"/>
              <a:cs typeface="LM Sans 10"/>
            </a:endParaRPr>
          </a:p>
          <a:p>
            <a:pPr marL="265430" indent="-127000">
              <a:lnSpc>
                <a:spcPct val="100000"/>
              </a:lnSpc>
              <a:spcBef>
                <a:spcPts val="475"/>
              </a:spcBef>
              <a:buFont typeface="Arial"/>
              <a:buChar char="•"/>
              <a:tabLst>
                <a:tab pos="266065" algn="l"/>
              </a:tabLst>
            </a:pPr>
            <a:r>
              <a:rPr sz="1000" spc="-5" dirty="0">
                <a:solidFill>
                  <a:srgbClr val="22373A"/>
                </a:solidFill>
                <a:latin typeface="LM Sans 10"/>
                <a:cs typeface="LM Sans 10"/>
              </a:rPr>
              <a:t>Compensation </a:t>
            </a:r>
            <a:r>
              <a:rPr sz="1000" spc="-15" dirty="0">
                <a:solidFill>
                  <a:srgbClr val="22373A"/>
                </a:solidFill>
                <a:latin typeface="LM Sans 10"/>
                <a:cs typeface="LM Sans 10"/>
              </a:rPr>
              <a:t>for </a:t>
            </a:r>
            <a:r>
              <a:rPr sz="1000" spc="-5" dirty="0">
                <a:solidFill>
                  <a:srgbClr val="22373A"/>
                </a:solidFill>
                <a:latin typeface="LM Sans 10"/>
                <a:cs typeface="LM Sans 10"/>
              </a:rPr>
              <a:t>limited external</a:t>
            </a:r>
            <a:r>
              <a:rPr sz="1000" spc="10" dirty="0">
                <a:solidFill>
                  <a:srgbClr val="22373A"/>
                </a:solidFill>
                <a:latin typeface="LM Sans 10"/>
                <a:cs typeface="LM Sans 10"/>
              </a:rPr>
              <a:t> </a:t>
            </a:r>
            <a:r>
              <a:rPr sz="1000" spc="-10" dirty="0">
                <a:solidFill>
                  <a:srgbClr val="22373A"/>
                </a:solidFill>
                <a:latin typeface="LM Sans 10"/>
                <a:cs typeface="LM Sans 10"/>
              </a:rPr>
              <a:t>knowledge</a:t>
            </a:r>
            <a:endParaRPr sz="1000">
              <a:latin typeface="LM Sans 10"/>
              <a:cs typeface="LM Sans 10"/>
            </a:endParaRPr>
          </a:p>
          <a:p>
            <a:pPr>
              <a:lnSpc>
                <a:spcPct val="100000"/>
              </a:lnSpc>
              <a:spcBef>
                <a:spcPts val="5"/>
              </a:spcBef>
            </a:pPr>
            <a:endParaRPr sz="1000">
              <a:latin typeface="LM Sans 10"/>
              <a:cs typeface="LM Sans 10"/>
            </a:endParaRPr>
          </a:p>
          <a:p>
            <a:pPr marL="922019">
              <a:lnSpc>
                <a:spcPct val="100000"/>
              </a:lnSpc>
            </a:pPr>
            <a:r>
              <a:rPr sz="1000" b="1" spc="-5" dirty="0">
                <a:solidFill>
                  <a:srgbClr val="22373A"/>
                </a:solidFill>
                <a:latin typeface="LM Sans 10"/>
                <a:cs typeface="LM Sans 10"/>
              </a:rPr>
              <a:t>Anomaly detection is feasible with probabilistic </a:t>
            </a:r>
            <a:r>
              <a:rPr sz="1000" b="1" dirty="0">
                <a:solidFill>
                  <a:srgbClr val="22373A"/>
                </a:solidFill>
                <a:latin typeface="LM Sans 10"/>
                <a:cs typeface="LM Sans 10"/>
              </a:rPr>
              <a:t>models!</a:t>
            </a:r>
            <a:endParaRPr sz="1000">
              <a:latin typeface="LM Sans 10"/>
              <a:cs typeface="LM Sans 10"/>
            </a:endParaRPr>
          </a:p>
        </p:txBody>
      </p:sp>
      <p:sp>
        <p:nvSpPr>
          <p:cNvPr id="10" name="object 10"/>
          <p:cNvSpPr txBox="1"/>
          <p:nvPr/>
        </p:nvSpPr>
        <p:spPr>
          <a:xfrm>
            <a:off x="4414037" y="3019665"/>
            <a:ext cx="108648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5" action="ppaction://hlinksldjump"/>
              </a:rPr>
              <a:t>Experimental Results</a:t>
            </a:r>
            <a:r>
              <a:rPr sz="700" spc="-5" dirty="0">
                <a:solidFill>
                  <a:srgbClr val="909B9D"/>
                </a:solidFill>
                <a:latin typeface="LM Sans 8"/>
                <a:cs typeface="LM Sans 8"/>
              </a:rPr>
              <a:t>25/26</a:t>
            </a:r>
            <a:endParaRPr sz="700">
              <a:latin typeface="LM Sans 8"/>
              <a:cs typeface="LM Sans 8"/>
            </a:endParaRPr>
          </a:p>
        </p:txBody>
      </p:sp>
    </p:spTree>
  </p:cSld>
  <p:clrMapOvr>
    <a:masterClrMapping/>
  </p:clrMapOvr>
  <p:transition>
    <p:cut/>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584200" cy="207645"/>
          </a:xfrm>
          <a:prstGeom prst="rect">
            <a:avLst/>
          </a:prstGeom>
        </p:spPr>
        <p:txBody>
          <a:bodyPr vert="horz" wrap="square" lIns="0" tIns="12065" rIns="0" bIns="0" rtlCol="0">
            <a:spAutoFit/>
          </a:bodyPr>
          <a:lstStyle/>
          <a:p>
            <a:pPr marL="12700">
              <a:lnSpc>
                <a:spcPct val="100000"/>
              </a:lnSpc>
              <a:spcBef>
                <a:spcPts val="95"/>
              </a:spcBef>
            </a:pPr>
            <a:r>
              <a:rPr spc="-5" dirty="0"/>
              <a:t>Outl</a:t>
            </a:r>
            <a:r>
              <a:rPr spc="30" dirty="0"/>
              <a:t>o</a:t>
            </a:r>
            <a:r>
              <a:rPr spc="-5" dirty="0"/>
              <a:t>ok</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47294" y="1210289"/>
            <a:ext cx="2877820" cy="878205"/>
          </a:xfrm>
          <a:prstGeom prst="rect">
            <a:avLst/>
          </a:prstGeom>
        </p:spPr>
        <p:txBody>
          <a:bodyPr vert="horz" wrap="square" lIns="0" tIns="12065" rIns="0" bIns="0" rtlCol="0">
            <a:spAutoFit/>
          </a:bodyPr>
          <a:lstStyle/>
          <a:p>
            <a:pPr marL="12700">
              <a:lnSpc>
                <a:spcPct val="100000"/>
              </a:lnSpc>
              <a:spcBef>
                <a:spcPts val="95"/>
              </a:spcBef>
            </a:pPr>
            <a:r>
              <a:rPr sz="1000" b="1" spc="-10" dirty="0">
                <a:solidFill>
                  <a:srgbClr val="22373A"/>
                </a:solidFill>
                <a:latin typeface="LM Sans 10"/>
                <a:cs typeface="LM Sans 10"/>
              </a:rPr>
              <a:t>Future </a:t>
            </a:r>
            <a:r>
              <a:rPr sz="1000" b="1" spc="-5" dirty="0">
                <a:solidFill>
                  <a:srgbClr val="22373A"/>
                </a:solidFill>
                <a:latin typeface="LM Sans 10"/>
                <a:cs typeface="LM Sans 10"/>
              </a:rPr>
              <a:t>steps:</a:t>
            </a:r>
            <a:endParaRPr sz="1000">
              <a:latin typeface="LM Sans 10"/>
              <a:cs typeface="LM Sans 10"/>
            </a:endParaRPr>
          </a:p>
          <a:p>
            <a:pPr>
              <a:lnSpc>
                <a:spcPct val="100000"/>
              </a:lnSpc>
              <a:spcBef>
                <a:spcPts val="40"/>
              </a:spcBef>
            </a:pPr>
            <a:endParaRPr sz="650">
              <a:latin typeface="LM Sans 10"/>
              <a:cs typeface="LM Sans 10"/>
            </a:endParaRPr>
          </a:p>
          <a:p>
            <a:pPr marL="265430" indent="-127000">
              <a:lnSpc>
                <a:spcPct val="100000"/>
              </a:lnSpc>
              <a:buFont typeface="Arial"/>
              <a:buChar char="•"/>
              <a:tabLst>
                <a:tab pos="266065" algn="l"/>
              </a:tabLst>
            </a:pPr>
            <a:r>
              <a:rPr sz="1000" spc="-10" dirty="0">
                <a:solidFill>
                  <a:srgbClr val="22373A"/>
                </a:solidFill>
                <a:latin typeface="LM Sans 10"/>
                <a:cs typeface="LM Sans 10"/>
              </a:rPr>
              <a:t>Further </a:t>
            </a:r>
            <a:r>
              <a:rPr sz="1000" spc="-5" dirty="0">
                <a:solidFill>
                  <a:srgbClr val="22373A"/>
                </a:solidFill>
                <a:latin typeface="LM Sans 10"/>
                <a:cs typeface="LM Sans 10"/>
              </a:rPr>
              <a:t>examination of the neural </a:t>
            </a:r>
            <a:r>
              <a:rPr sz="1000" spc="-20" dirty="0">
                <a:solidFill>
                  <a:srgbClr val="22373A"/>
                </a:solidFill>
                <a:latin typeface="LM Sans 10"/>
                <a:cs typeface="LM Sans 10"/>
              </a:rPr>
              <a:t>network</a:t>
            </a:r>
            <a:r>
              <a:rPr sz="1000" spc="40" dirty="0">
                <a:solidFill>
                  <a:srgbClr val="22373A"/>
                </a:solidFill>
                <a:latin typeface="LM Sans 10"/>
                <a:cs typeface="LM Sans 10"/>
              </a:rPr>
              <a:t> </a:t>
            </a:r>
            <a:r>
              <a:rPr sz="1000" dirty="0">
                <a:solidFill>
                  <a:srgbClr val="22373A"/>
                </a:solidFill>
                <a:latin typeface="LM Sans 10"/>
                <a:cs typeface="LM Sans 10"/>
              </a:rPr>
              <a:t>model</a:t>
            </a:r>
            <a:endParaRPr sz="1000">
              <a:latin typeface="LM Sans 10"/>
              <a:cs typeface="LM Sans 10"/>
            </a:endParaRPr>
          </a:p>
          <a:p>
            <a:pPr marL="265430" indent="-127000">
              <a:lnSpc>
                <a:spcPct val="100000"/>
              </a:lnSpc>
              <a:spcBef>
                <a:spcPts val="475"/>
              </a:spcBef>
              <a:buFont typeface="Arial"/>
              <a:buChar char="•"/>
              <a:tabLst>
                <a:tab pos="266065" algn="l"/>
              </a:tabLst>
            </a:pPr>
            <a:r>
              <a:rPr sz="1000" dirty="0">
                <a:solidFill>
                  <a:srgbClr val="22373A"/>
                </a:solidFill>
                <a:latin typeface="LM Sans 10"/>
                <a:cs typeface="LM Sans 10"/>
              </a:rPr>
              <a:t>Experiments </a:t>
            </a:r>
            <a:r>
              <a:rPr sz="1000" spc="-5" dirty="0">
                <a:solidFill>
                  <a:srgbClr val="22373A"/>
                </a:solidFill>
                <a:latin typeface="LM Sans 10"/>
                <a:cs typeface="LM Sans 10"/>
              </a:rPr>
              <a:t>with </a:t>
            </a:r>
            <a:r>
              <a:rPr sz="1000" spc="-10" dirty="0">
                <a:solidFill>
                  <a:srgbClr val="22373A"/>
                </a:solidFill>
                <a:latin typeface="LM Sans 10"/>
                <a:cs typeface="LM Sans 10"/>
              </a:rPr>
              <a:t>larger</a:t>
            </a:r>
            <a:r>
              <a:rPr sz="1000" spc="-15" dirty="0">
                <a:solidFill>
                  <a:srgbClr val="22373A"/>
                </a:solidFill>
                <a:latin typeface="LM Sans 10"/>
                <a:cs typeface="LM Sans 10"/>
              </a:rPr>
              <a:t> </a:t>
            </a:r>
            <a:r>
              <a:rPr sz="1000" spc="-5" dirty="0">
                <a:solidFill>
                  <a:srgbClr val="22373A"/>
                </a:solidFill>
                <a:latin typeface="LM Sans 10"/>
                <a:cs typeface="LM Sans 10"/>
              </a:rPr>
              <a:t>datasets</a:t>
            </a:r>
            <a:endParaRPr sz="1000">
              <a:latin typeface="LM Sans 10"/>
              <a:cs typeface="LM Sans 10"/>
            </a:endParaRPr>
          </a:p>
          <a:p>
            <a:pPr marL="265430" indent="-127000">
              <a:lnSpc>
                <a:spcPct val="100000"/>
              </a:lnSpc>
              <a:spcBef>
                <a:spcPts val="475"/>
              </a:spcBef>
              <a:buFont typeface="Arial"/>
              <a:buChar char="•"/>
              <a:tabLst>
                <a:tab pos="266065" algn="l"/>
              </a:tabLst>
            </a:pPr>
            <a:r>
              <a:rPr sz="1000" spc="-5" dirty="0">
                <a:solidFill>
                  <a:srgbClr val="22373A"/>
                </a:solidFill>
                <a:latin typeface="LM Sans 10"/>
                <a:cs typeface="LM Sans 10"/>
              </a:rPr>
              <a:t>Automated repair suggestion</a:t>
            </a:r>
            <a:endParaRPr sz="1000">
              <a:latin typeface="LM Sans 10"/>
              <a:cs typeface="LM Sans 10"/>
            </a:endParaRPr>
          </a:p>
        </p:txBody>
      </p:sp>
      <p:sp>
        <p:nvSpPr>
          <p:cNvPr id="10" name="object 10"/>
          <p:cNvSpPr txBox="1"/>
          <p:nvPr/>
        </p:nvSpPr>
        <p:spPr>
          <a:xfrm>
            <a:off x="4414037" y="3019665"/>
            <a:ext cx="108648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5" action="ppaction://hlinksldjump"/>
              </a:rPr>
              <a:t>Experimental Results</a:t>
            </a:r>
            <a:r>
              <a:rPr sz="700" spc="-5" dirty="0">
                <a:solidFill>
                  <a:srgbClr val="909B9D"/>
                </a:solidFill>
                <a:latin typeface="LM Sans 8"/>
                <a:cs typeface="LM Sans 8"/>
              </a:rPr>
              <a:t>26/26</a:t>
            </a:r>
            <a:endParaRPr sz="700">
              <a:latin typeface="LM Sans 8"/>
              <a:cs typeface="LM Sans 8"/>
            </a:endParaRPr>
          </a:p>
        </p:txBody>
      </p:sp>
    </p:spTree>
  </p:cSld>
  <p:clrMapOvr>
    <a:masterClrMapping/>
  </p:clrMapOvr>
  <p:transition>
    <p:cut/>
  </p:transition>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5760085" cy="3240405"/>
          </a:xfrm>
          <a:custGeom>
            <a:avLst/>
            <a:gdLst/>
            <a:ahLst/>
            <a:cxnLst/>
            <a:rect l="l" t="t" r="r" b="b"/>
            <a:pathLst>
              <a:path w="5760085" h="3240405">
                <a:moveTo>
                  <a:pt x="5759996" y="0"/>
                </a:moveTo>
                <a:lnTo>
                  <a:pt x="0" y="0"/>
                </a:lnTo>
                <a:lnTo>
                  <a:pt x="0" y="3239998"/>
                </a:lnTo>
                <a:lnTo>
                  <a:pt x="5759996" y="3239998"/>
                </a:lnTo>
                <a:lnTo>
                  <a:pt x="5759996" y="0"/>
                </a:lnTo>
                <a:close/>
              </a:path>
            </a:pathLst>
          </a:custGeom>
          <a:solidFill>
            <a:srgbClr val="22373A"/>
          </a:solidFill>
        </p:spPr>
        <p:txBody>
          <a:bodyPr wrap="square" lIns="0" tIns="0" rIns="0" bIns="0" rtlCol="0"/>
          <a:lstStyle/>
          <a:p>
            <a:endParaRPr/>
          </a:p>
        </p:txBody>
      </p:sp>
      <p:sp>
        <p:nvSpPr>
          <p:cNvPr id="3" name="object 3"/>
          <p:cNvSpPr txBox="1"/>
          <p:nvPr/>
        </p:nvSpPr>
        <p:spPr>
          <a:xfrm>
            <a:off x="1813318" y="1362466"/>
            <a:ext cx="2134235" cy="244475"/>
          </a:xfrm>
          <a:prstGeom prst="rect">
            <a:avLst/>
          </a:prstGeom>
        </p:spPr>
        <p:txBody>
          <a:bodyPr vert="horz" wrap="square" lIns="0" tIns="17145" rIns="0" bIns="0" rtlCol="0">
            <a:spAutoFit/>
          </a:bodyPr>
          <a:lstStyle/>
          <a:p>
            <a:pPr marL="12700">
              <a:lnSpc>
                <a:spcPct val="100000"/>
              </a:lnSpc>
              <a:spcBef>
                <a:spcPts val="135"/>
              </a:spcBef>
            </a:pPr>
            <a:r>
              <a:rPr sz="1400" b="1" spc="15" dirty="0">
                <a:solidFill>
                  <a:srgbClr val="F9F9F9"/>
                </a:solidFill>
                <a:latin typeface="LM Sans 10"/>
                <a:cs typeface="LM Sans 10"/>
              </a:rPr>
              <a:t>Thank </a:t>
            </a:r>
            <a:r>
              <a:rPr sz="1400" b="1" spc="5" dirty="0">
                <a:solidFill>
                  <a:srgbClr val="F9F9F9"/>
                </a:solidFill>
                <a:latin typeface="LM Sans 10"/>
                <a:cs typeface="LM Sans 10"/>
              </a:rPr>
              <a:t>you!</a:t>
            </a:r>
            <a:r>
              <a:rPr sz="1400" b="1" spc="125" dirty="0">
                <a:solidFill>
                  <a:srgbClr val="F9F9F9"/>
                </a:solidFill>
                <a:latin typeface="LM Sans 10"/>
                <a:cs typeface="LM Sans 10"/>
              </a:rPr>
              <a:t> </a:t>
            </a:r>
            <a:r>
              <a:rPr sz="1400" b="1" spc="15" dirty="0">
                <a:solidFill>
                  <a:srgbClr val="F9F9F9"/>
                </a:solidFill>
                <a:latin typeface="LM Sans 10"/>
                <a:cs typeface="LM Sans 10"/>
              </a:rPr>
              <a:t>(Questions?)</a:t>
            </a:r>
            <a:endParaRPr sz="1400">
              <a:latin typeface="LM Sans 10"/>
              <a:cs typeface="LM Sans 10"/>
            </a:endParaRPr>
          </a:p>
        </p:txBody>
      </p:sp>
      <p:sp>
        <p:nvSpPr>
          <p:cNvPr id="4" name="object 4"/>
          <p:cNvSpPr txBox="1"/>
          <p:nvPr/>
        </p:nvSpPr>
        <p:spPr>
          <a:xfrm>
            <a:off x="4414037" y="3019665"/>
            <a:ext cx="108648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3" action="ppaction://hlinksldjump"/>
              </a:rPr>
              <a:t>Experimental Results</a:t>
            </a:r>
            <a:r>
              <a:rPr sz="700" spc="-5" dirty="0">
                <a:solidFill>
                  <a:srgbClr val="909B9D"/>
                </a:solidFill>
                <a:latin typeface="LM Sans 8"/>
                <a:cs typeface="LM Sans 8"/>
              </a:rPr>
              <a:t>26/26</a:t>
            </a:r>
            <a:endParaRPr sz="700">
              <a:latin typeface="LM Sans 8"/>
              <a:cs typeface="LM Sans 8"/>
            </a:endParaRPr>
          </a:p>
        </p:txBody>
      </p:sp>
    </p:spTree>
  </p:cSld>
  <p:clrMapOvr>
    <a:masterClrMapping/>
  </p:clrMapOvr>
  <p:transition>
    <p:cut/>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3863975" cy="207645"/>
          </a:xfrm>
          <a:prstGeom prst="rect">
            <a:avLst/>
          </a:prstGeom>
        </p:spPr>
        <p:txBody>
          <a:bodyPr vert="horz" wrap="square" lIns="0" tIns="12065" rIns="0" bIns="0" rtlCol="0">
            <a:spAutoFit/>
          </a:bodyPr>
          <a:lstStyle/>
          <a:p>
            <a:pPr marL="12700">
              <a:lnSpc>
                <a:spcPct val="100000"/>
              </a:lnSpc>
              <a:spcBef>
                <a:spcPts val="95"/>
              </a:spcBef>
            </a:pPr>
            <a:r>
              <a:rPr dirty="0"/>
              <a:t>Model </a:t>
            </a:r>
            <a:r>
              <a:rPr spc="-5" dirty="0"/>
              <a:t>Implementation with Probabilistic</a:t>
            </a:r>
            <a:r>
              <a:rPr dirty="0"/>
              <a:t> </a:t>
            </a:r>
            <a:r>
              <a:rPr spc="-5" dirty="0"/>
              <a:t>Programming</a:t>
            </a:r>
          </a:p>
        </p:txBody>
      </p:sp>
      <p:grpSp>
        <p:nvGrpSpPr>
          <p:cNvPr id="3" name="object 3"/>
          <p:cNvGrpSpPr/>
          <p:nvPr/>
        </p:nvGrpSpPr>
        <p:grpSpPr>
          <a:xfrm>
            <a:off x="4514621" y="72601"/>
            <a:ext cx="1122045" cy="208915"/>
            <a:chOff x="4514621" y="72601"/>
            <a:chExt cx="1122045" cy="208915"/>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grpSp>
      <p:grpSp>
        <p:nvGrpSpPr>
          <p:cNvPr id="6" name="object 6"/>
          <p:cNvGrpSpPr/>
          <p:nvPr/>
        </p:nvGrpSpPr>
        <p:grpSpPr>
          <a:xfrm>
            <a:off x="359994" y="470534"/>
            <a:ext cx="5039995" cy="2385695"/>
            <a:chOff x="359994" y="470534"/>
            <a:chExt cx="5039995" cy="2385695"/>
          </a:xfrm>
        </p:grpSpPr>
        <p:sp>
          <p:nvSpPr>
            <p:cNvPr id="7" name="object 7"/>
            <p:cNvSpPr/>
            <p:nvPr/>
          </p:nvSpPr>
          <p:spPr>
            <a:xfrm>
              <a:off x="359994" y="470534"/>
              <a:ext cx="5039995" cy="2385695"/>
            </a:xfrm>
            <a:custGeom>
              <a:avLst/>
              <a:gdLst/>
              <a:ahLst/>
              <a:cxnLst/>
              <a:rect l="l" t="t" r="r" b="b"/>
              <a:pathLst>
                <a:path w="5039995" h="2385695">
                  <a:moveTo>
                    <a:pt x="5039995" y="0"/>
                  </a:moveTo>
                  <a:lnTo>
                    <a:pt x="0" y="0"/>
                  </a:lnTo>
                  <a:lnTo>
                    <a:pt x="0" y="2385225"/>
                  </a:lnTo>
                  <a:lnTo>
                    <a:pt x="5039995" y="2385225"/>
                  </a:lnTo>
                  <a:lnTo>
                    <a:pt x="5039995" y="0"/>
                  </a:lnTo>
                  <a:close/>
                </a:path>
              </a:pathLst>
            </a:custGeom>
            <a:solidFill>
              <a:srgbClr val="F2F2F2"/>
            </a:solidFill>
          </p:spPr>
          <p:txBody>
            <a:bodyPr wrap="square" lIns="0" tIns="0" rIns="0" bIns="0" rtlCol="0"/>
            <a:lstStyle/>
            <a:p>
              <a:endParaRPr/>
            </a:p>
          </p:txBody>
        </p:sp>
        <p:sp>
          <p:nvSpPr>
            <p:cNvPr id="8" name="object 8"/>
            <p:cNvSpPr/>
            <p:nvPr/>
          </p:nvSpPr>
          <p:spPr>
            <a:xfrm>
              <a:off x="397954" y="511022"/>
              <a:ext cx="4964430" cy="0"/>
            </a:xfrm>
            <a:custGeom>
              <a:avLst/>
              <a:gdLst/>
              <a:ahLst/>
              <a:cxnLst/>
              <a:rect l="l" t="t" r="r" b="b"/>
              <a:pathLst>
                <a:path w="4964430">
                  <a:moveTo>
                    <a:pt x="0" y="0"/>
                  </a:moveTo>
                  <a:lnTo>
                    <a:pt x="4964087" y="0"/>
                  </a:lnTo>
                </a:path>
              </a:pathLst>
            </a:custGeom>
            <a:ln w="5054">
              <a:solidFill>
                <a:srgbClr val="22373A"/>
              </a:solidFill>
            </a:ln>
          </p:spPr>
          <p:txBody>
            <a:bodyPr wrap="square" lIns="0" tIns="0" rIns="0" bIns="0" rtlCol="0"/>
            <a:lstStyle/>
            <a:p>
              <a:endParaRPr/>
            </a:p>
          </p:txBody>
        </p:sp>
      </p:grpSp>
      <p:sp>
        <p:nvSpPr>
          <p:cNvPr id="9" name="object 9"/>
          <p:cNvSpPr txBox="1"/>
          <p:nvPr/>
        </p:nvSpPr>
        <p:spPr>
          <a:xfrm>
            <a:off x="240982" y="716923"/>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2</a:t>
            </a:r>
            <a:endParaRPr sz="500">
              <a:latin typeface="LM Roman 5"/>
              <a:cs typeface="LM Roman 5"/>
            </a:endParaRPr>
          </a:p>
        </p:txBody>
      </p:sp>
      <p:sp>
        <p:nvSpPr>
          <p:cNvPr id="10" name="object 10"/>
          <p:cNvSpPr txBox="1"/>
          <p:nvPr/>
        </p:nvSpPr>
        <p:spPr>
          <a:xfrm>
            <a:off x="240982" y="855163"/>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3</a:t>
            </a:r>
            <a:endParaRPr sz="500">
              <a:latin typeface="LM Roman 5"/>
              <a:cs typeface="LM Roman 5"/>
            </a:endParaRPr>
          </a:p>
        </p:txBody>
      </p:sp>
      <p:sp>
        <p:nvSpPr>
          <p:cNvPr id="11" name="object 11"/>
          <p:cNvSpPr txBox="1"/>
          <p:nvPr/>
        </p:nvSpPr>
        <p:spPr>
          <a:xfrm>
            <a:off x="240982" y="993390"/>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4</a:t>
            </a:r>
            <a:endParaRPr sz="500">
              <a:latin typeface="LM Roman 5"/>
              <a:cs typeface="LM Roman 5"/>
            </a:endParaRPr>
          </a:p>
        </p:txBody>
      </p:sp>
      <p:sp>
        <p:nvSpPr>
          <p:cNvPr id="12" name="object 12"/>
          <p:cNvSpPr txBox="1"/>
          <p:nvPr/>
        </p:nvSpPr>
        <p:spPr>
          <a:xfrm>
            <a:off x="240982" y="1131616"/>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5</a:t>
            </a:r>
            <a:endParaRPr sz="500">
              <a:latin typeface="LM Roman 5"/>
              <a:cs typeface="LM Roman 5"/>
            </a:endParaRPr>
          </a:p>
        </p:txBody>
      </p:sp>
      <p:sp>
        <p:nvSpPr>
          <p:cNvPr id="13" name="object 13"/>
          <p:cNvSpPr txBox="1">
            <a:spLocks noGrp="1"/>
          </p:cNvSpPr>
          <p:nvPr>
            <p:ph type="body" idx="1"/>
          </p:nvPr>
        </p:nvSpPr>
        <p:spPr>
          <a:prstGeom prst="rect">
            <a:avLst/>
          </a:prstGeom>
        </p:spPr>
        <p:txBody>
          <a:bodyPr vert="horz" wrap="square" lIns="0" tIns="28575" rIns="0" bIns="0" rtlCol="0">
            <a:spAutoFit/>
          </a:bodyPr>
          <a:lstStyle/>
          <a:p>
            <a:pPr marL="12700">
              <a:lnSpc>
                <a:spcPct val="100000"/>
              </a:lnSpc>
              <a:spcBef>
                <a:spcPts val="225"/>
              </a:spcBef>
            </a:pPr>
            <a:r>
              <a:rPr sz="500" spc="-5" dirty="0">
                <a:latin typeface="LM Roman 5"/>
                <a:cs typeface="LM Roman 5"/>
              </a:rPr>
              <a:t>1</a:t>
            </a:r>
            <a:r>
              <a:rPr sz="500" spc="95" dirty="0">
                <a:latin typeface="LM Roman 5"/>
                <a:cs typeface="LM Roman 5"/>
              </a:rPr>
              <a:t> </a:t>
            </a:r>
            <a:r>
              <a:rPr spc="-5" dirty="0">
                <a:solidFill>
                  <a:srgbClr val="AA21FF"/>
                </a:solidFill>
              </a:rPr>
              <a:t>@gen</a:t>
            </a:r>
            <a:r>
              <a:rPr spc="-5" dirty="0">
                <a:solidFill>
                  <a:srgbClr val="007F00"/>
                </a:solidFill>
              </a:rPr>
              <a:t>function</a:t>
            </a:r>
            <a:r>
              <a:rPr spc="-5" dirty="0"/>
              <a:t>mercateo_data_model(observation)</a:t>
            </a:r>
            <a:endParaRPr sz="500">
              <a:latin typeface="LM Roman 5"/>
              <a:cs typeface="LM Roman 5"/>
            </a:endParaRPr>
          </a:p>
          <a:p>
            <a:pPr marL="371475" marR="5080">
              <a:lnSpc>
                <a:spcPct val="113399"/>
              </a:lnSpc>
            </a:pPr>
            <a:r>
              <a:rPr i="1" spc="-5" dirty="0">
                <a:solidFill>
                  <a:srgbClr val="3F7F7F"/>
                </a:solidFill>
                <a:latin typeface="LM Mono 10"/>
                <a:cs typeface="LM Mono 10"/>
              </a:rPr>
              <a:t># No prior knowledge on root nodes =&gt; Assume uniform distribution  </a:t>
            </a:r>
            <a:r>
              <a:rPr spc="-5" dirty="0"/>
              <a:t>set_id</a:t>
            </a:r>
            <a:r>
              <a:rPr spc="-5" dirty="0">
                <a:solidFill>
                  <a:srgbClr val="666666"/>
                </a:solidFill>
              </a:rPr>
              <a:t>=</a:t>
            </a:r>
            <a:r>
              <a:rPr spc="-5" dirty="0">
                <a:solidFill>
                  <a:srgbClr val="AA21FF"/>
                </a:solidFill>
              </a:rPr>
              <a:t>@trace</a:t>
            </a:r>
            <a:r>
              <a:rPr spc="-5" dirty="0"/>
              <a:t>(choose_uniformly(observation</a:t>
            </a:r>
            <a:r>
              <a:rPr spc="-5" dirty="0">
                <a:solidFill>
                  <a:srgbClr val="666666"/>
                </a:solidFill>
              </a:rPr>
              <a:t>.</a:t>
            </a:r>
            <a:r>
              <a:rPr spc="-5" dirty="0"/>
              <a:t>set_id),</a:t>
            </a:r>
            <a:r>
              <a:rPr spc="-5" dirty="0">
                <a:solidFill>
                  <a:srgbClr val="666666"/>
                </a:solidFill>
              </a:rPr>
              <a:t>:</a:t>
            </a:r>
            <a:r>
              <a:rPr spc="-5" dirty="0"/>
              <a:t>set_id)  catalog_id</a:t>
            </a:r>
            <a:r>
              <a:rPr spc="-5" dirty="0">
                <a:solidFill>
                  <a:srgbClr val="666666"/>
                </a:solidFill>
              </a:rPr>
              <a:t>=</a:t>
            </a:r>
            <a:r>
              <a:rPr spc="-5" dirty="0">
                <a:solidFill>
                  <a:srgbClr val="AA21FF"/>
                </a:solidFill>
              </a:rPr>
              <a:t>@trace</a:t>
            </a:r>
            <a:r>
              <a:rPr spc="-5" dirty="0"/>
              <a:t>(choose_uniformly(observation</a:t>
            </a:r>
            <a:r>
              <a:rPr spc="-5" dirty="0">
                <a:solidFill>
                  <a:srgbClr val="666666"/>
                </a:solidFill>
              </a:rPr>
              <a:t>.</a:t>
            </a:r>
            <a:r>
              <a:rPr spc="-5" dirty="0"/>
              <a:t>catalog_id),</a:t>
            </a:r>
            <a:r>
              <a:rPr spc="-5" dirty="0">
                <a:solidFill>
                  <a:srgbClr val="666666"/>
                </a:solidFill>
              </a:rPr>
              <a:t>:</a:t>
            </a:r>
            <a:r>
              <a:rPr spc="-5" dirty="0"/>
              <a:t>catalog_id)  keyword</a:t>
            </a:r>
            <a:r>
              <a:rPr spc="-5" dirty="0">
                <a:solidFill>
                  <a:srgbClr val="666666"/>
                </a:solidFill>
              </a:rPr>
              <a:t>=</a:t>
            </a:r>
            <a:r>
              <a:rPr spc="-5" dirty="0">
                <a:solidFill>
                  <a:srgbClr val="AA21FF"/>
                </a:solidFill>
              </a:rPr>
              <a:t>@trace</a:t>
            </a:r>
            <a:r>
              <a:rPr spc="-5" dirty="0"/>
              <a:t>(choose_uniformly(observation</a:t>
            </a:r>
            <a:r>
              <a:rPr spc="-5" dirty="0">
                <a:solidFill>
                  <a:srgbClr val="666666"/>
                </a:solidFill>
              </a:rPr>
              <a:t>.</a:t>
            </a:r>
            <a:r>
              <a:rPr spc="-5" dirty="0"/>
              <a:t>keyword),</a:t>
            </a:r>
            <a:r>
              <a:rPr spc="-5" dirty="0">
                <a:solidFill>
                  <a:srgbClr val="666666"/>
                </a:solidFill>
              </a:rPr>
              <a:t>:</a:t>
            </a:r>
            <a:r>
              <a:rPr spc="-5" dirty="0"/>
              <a:t>keyword)</a:t>
            </a:r>
          </a:p>
        </p:txBody>
      </p:sp>
      <p:sp>
        <p:nvSpPr>
          <p:cNvPr id="14" name="object 14"/>
          <p:cNvSpPr txBox="1"/>
          <p:nvPr/>
        </p:nvSpPr>
        <p:spPr>
          <a:xfrm>
            <a:off x="240982" y="1269843"/>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6</a:t>
            </a:r>
            <a:endParaRPr sz="500">
              <a:latin typeface="LM Roman 5"/>
              <a:cs typeface="LM Roman 5"/>
            </a:endParaRPr>
          </a:p>
        </p:txBody>
      </p:sp>
      <p:sp>
        <p:nvSpPr>
          <p:cNvPr id="15" name="object 15"/>
          <p:cNvSpPr txBox="1"/>
          <p:nvPr/>
        </p:nvSpPr>
        <p:spPr>
          <a:xfrm>
            <a:off x="240982" y="1408070"/>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7</a:t>
            </a:r>
            <a:endParaRPr sz="500">
              <a:latin typeface="LM Roman 5"/>
              <a:cs typeface="LM Roman 5"/>
            </a:endParaRPr>
          </a:p>
        </p:txBody>
      </p:sp>
      <p:sp>
        <p:nvSpPr>
          <p:cNvPr id="16" name="object 16"/>
          <p:cNvSpPr txBox="1"/>
          <p:nvPr/>
        </p:nvSpPr>
        <p:spPr>
          <a:xfrm>
            <a:off x="240982" y="1546297"/>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8</a:t>
            </a:r>
            <a:endParaRPr sz="500">
              <a:latin typeface="LM Roman 5"/>
              <a:cs typeface="LM Roman 5"/>
            </a:endParaRPr>
          </a:p>
        </p:txBody>
      </p:sp>
      <p:sp>
        <p:nvSpPr>
          <p:cNvPr id="17" name="object 17"/>
          <p:cNvSpPr txBox="1"/>
          <p:nvPr/>
        </p:nvSpPr>
        <p:spPr>
          <a:xfrm>
            <a:off x="600354" y="1353350"/>
            <a:ext cx="4381500" cy="302260"/>
          </a:xfrm>
          <a:prstGeom prst="rect">
            <a:avLst/>
          </a:prstGeom>
        </p:spPr>
        <p:txBody>
          <a:bodyPr vert="horz" wrap="square" lIns="0" tIns="28575" rIns="0" bIns="0" rtlCol="0">
            <a:spAutoFit/>
          </a:bodyPr>
          <a:lstStyle/>
          <a:p>
            <a:pPr marL="12700">
              <a:lnSpc>
                <a:spcPct val="100000"/>
              </a:lnSpc>
              <a:spcBef>
                <a:spcPts val="225"/>
              </a:spcBef>
            </a:pPr>
            <a:r>
              <a:rPr sz="800" i="1" spc="-5" dirty="0">
                <a:solidFill>
                  <a:srgbClr val="3F7F7F"/>
                </a:solidFill>
                <a:latin typeface="LM Mono 10"/>
                <a:cs typeface="LM Mono 10"/>
              </a:rPr>
              <a:t># Given keyword, sample manufacturer based on occurrence</a:t>
            </a:r>
            <a:r>
              <a:rPr sz="800" i="1" spc="30" dirty="0">
                <a:solidFill>
                  <a:srgbClr val="3F7F7F"/>
                </a:solidFill>
                <a:latin typeface="LM Mono 10"/>
                <a:cs typeface="LM Mono 10"/>
              </a:rPr>
              <a:t> </a:t>
            </a:r>
            <a:r>
              <a:rPr sz="800" i="1" spc="-5" dirty="0">
                <a:solidFill>
                  <a:srgbClr val="3F7F7F"/>
                </a:solidFill>
                <a:latin typeface="LM Mono 10"/>
                <a:cs typeface="LM Mono 10"/>
              </a:rPr>
              <a:t>statistics</a:t>
            </a:r>
            <a:endParaRPr sz="800">
              <a:latin typeface="LM Mono 10"/>
              <a:cs typeface="LM Mono 10"/>
            </a:endParaRPr>
          </a:p>
          <a:p>
            <a:pPr marL="12700">
              <a:lnSpc>
                <a:spcPct val="100000"/>
              </a:lnSpc>
              <a:spcBef>
                <a:spcPts val="130"/>
              </a:spcBef>
            </a:pPr>
            <a:r>
              <a:rPr sz="800" spc="-5" dirty="0">
                <a:solidFill>
                  <a:srgbClr val="22373A"/>
                </a:solidFill>
                <a:latin typeface="LM Mono 8"/>
                <a:cs typeface="LM Mono 8"/>
              </a:rPr>
              <a:t>manufacturer</a:t>
            </a:r>
            <a:r>
              <a:rPr sz="800" spc="-5" dirty="0">
                <a:solidFill>
                  <a:srgbClr val="666666"/>
                </a:solidFill>
                <a:latin typeface="LM Mono 8"/>
                <a:cs typeface="LM Mono 8"/>
              </a:rPr>
              <a:t>=</a:t>
            </a:r>
            <a:r>
              <a:rPr sz="800" spc="-5" dirty="0">
                <a:solidFill>
                  <a:srgbClr val="AA21FF"/>
                </a:solidFill>
                <a:latin typeface="LM Mono 8"/>
                <a:cs typeface="LM Mono 8"/>
              </a:rPr>
              <a:t>@trace</a:t>
            </a:r>
            <a:r>
              <a:rPr sz="800" spc="-5" dirty="0">
                <a:solidFill>
                  <a:srgbClr val="22373A"/>
                </a:solidFill>
                <a:latin typeface="LM Mono 8"/>
                <a:cs typeface="LM Mono 8"/>
              </a:rPr>
              <a:t>(categorical(observation</a:t>
            </a:r>
            <a:r>
              <a:rPr sz="800" spc="-5" dirty="0">
                <a:solidFill>
                  <a:srgbClr val="666666"/>
                </a:solidFill>
                <a:latin typeface="LM Mono 8"/>
                <a:cs typeface="LM Mono 8"/>
              </a:rPr>
              <a:t>.</a:t>
            </a:r>
            <a:r>
              <a:rPr sz="800" spc="-5" dirty="0">
                <a:solidFill>
                  <a:srgbClr val="22373A"/>
                </a:solidFill>
                <a:latin typeface="LM Mono 8"/>
                <a:cs typeface="LM Mono 8"/>
              </a:rPr>
              <a:t>manufacturer[keyword]),</a:t>
            </a:r>
            <a:r>
              <a:rPr sz="800" spc="-5" dirty="0">
                <a:solidFill>
                  <a:srgbClr val="666666"/>
                </a:solidFill>
                <a:latin typeface="LM Mono 8"/>
                <a:cs typeface="LM Mono 8"/>
              </a:rPr>
              <a:t>:</a:t>
            </a:r>
            <a:r>
              <a:rPr sz="800" spc="-5" dirty="0">
                <a:solidFill>
                  <a:srgbClr val="22373A"/>
                </a:solidFill>
                <a:latin typeface="LM Mono 8"/>
                <a:cs typeface="LM Mono 8"/>
              </a:rPr>
              <a:t>manufacturer)</a:t>
            </a:r>
            <a:endParaRPr sz="800">
              <a:latin typeface="LM Mono 8"/>
              <a:cs typeface="LM Mono 8"/>
            </a:endParaRPr>
          </a:p>
        </p:txBody>
      </p:sp>
      <p:sp>
        <p:nvSpPr>
          <p:cNvPr id="18" name="object 18"/>
          <p:cNvSpPr txBox="1"/>
          <p:nvPr/>
        </p:nvSpPr>
        <p:spPr>
          <a:xfrm>
            <a:off x="240982" y="1684524"/>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9</a:t>
            </a:r>
            <a:endParaRPr sz="500">
              <a:latin typeface="LM Roman 5"/>
              <a:cs typeface="LM Roman 5"/>
            </a:endParaRPr>
          </a:p>
        </p:txBody>
      </p:sp>
      <p:sp>
        <p:nvSpPr>
          <p:cNvPr id="19" name="object 19"/>
          <p:cNvSpPr txBox="1"/>
          <p:nvPr/>
        </p:nvSpPr>
        <p:spPr>
          <a:xfrm>
            <a:off x="197929" y="1822750"/>
            <a:ext cx="11176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10</a:t>
            </a:r>
            <a:endParaRPr sz="500">
              <a:latin typeface="LM Roman 5"/>
              <a:cs typeface="LM Roman 5"/>
            </a:endParaRPr>
          </a:p>
        </p:txBody>
      </p:sp>
      <p:sp>
        <p:nvSpPr>
          <p:cNvPr id="20" name="object 20"/>
          <p:cNvSpPr txBox="1"/>
          <p:nvPr/>
        </p:nvSpPr>
        <p:spPr>
          <a:xfrm>
            <a:off x="197929" y="1960990"/>
            <a:ext cx="11176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11</a:t>
            </a:r>
            <a:endParaRPr sz="500">
              <a:latin typeface="LM Roman 5"/>
              <a:cs typeface="LM Roman 5"/>
            </a:endParaRPr>
          </a:p>
        </p:txBody>
      </p:sp>
      <p:sp>
        <p:nvSpPr>
          <p:cNvPr id="21" name="object 21"/>
          <p:cNvSpPr txBox="1"/>
          <p:nvPr/>
        </p:nvSpPr>
        <p:spPr>
          <a:xfrm>
            <a:off x="197929" y="2099217"/>
            <a:ext cx="11176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12</a:t>
            </a:r>
            <a:endParaRPr sz="500">
              <a:latin typeface="LM Roman 5"/>
              <a:cs typeface="LM Roman 5"/>
            </a:endParaRPr>
          </a:p>
        </p:txBody>
      </p:sp>
      <p:sp>
        <p:nvSpPr>
          <p:cNvPr id="22" name="object 22"/>
          <p:cNvSpPr txBox="1"/>
          <p:nvPr/>
        </p:nvSpPr>
        <p:spPr>
          <a:xfrm>
            <a:off x="197929" y="2237444"/>
            <a:ext cx="11176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13</a:t>
            </a:r>
            <a:endParaRPr sz="500">
              <a:latin typeface="LM Roman 5"/>
              <a:cs typeface="LM Roman 5"/>
            </a:endParaRPr>
          </a:p>
        </p:txBody>
      </p:sp>
      <p:sp>
        <p:nvSpPr>
          <p:cNvPr id="23" name="object 23"/>
          <p:cNvSpPr txBox="1"/>
          <p:nvPr/>
        </p:nvSpPr>
        <p:spPr>
          <a:xfrm>
            <a:off x="600354" y="1768018"/>
            <a:ext cx="4220210" cy="578485"/>
          </a:xfrm>
          <a:prstGeom prst="rect">
            <a:avLst/>
          </a:prstGeom>
        </p:spPr>
        <p:txBody>
          <a:bodyPr vert="horz" wrap="square" lIns="0" tIns="12700" rIns="0" bIns="0" rtlCol="0">
            <a:spAutoFit/>
          </a:bodyPr>
          <a:lstStyle/>
          <a:p>
            <a:pPr marL="12700" marR="5080">
              <a:lnSpc>
                <a:spcPct val="113399"/>
              </a:lnSpc>
              <a:spcBef>
                <a:spcPts val="100"/>
              </a:spcBef>
            </a:pPr>
            <a:r>
              <a:rPr sz="800" i="1" spc="-5" dirty="0">
                <a:solidFill>
                  <a:srgbClr val="3F7F7F"/>
                </a:solidFill>
                <a:latin typeface="LM Mono 10"/>
                <a:cs typeface="LM Mono 10"/>
              </a:rPr>
              <a:t># Given sampled values above, sample ek_amount based on observed mean and std  </a:t>
            </a:r>
            <a:r>
              <a:rPr sz="800" spc="-5" dirty="0">
                <a:solidFill>
                  <a:srgbClr val="22373A"/>
                </a:solidFill>
                <a:latin typeface="LM Mono 8"/>
                <a:cs typeface="LM Mono 8"/>
              </a:rPr>
              <a:t>ek_mu</a:t>
            </a:r>
            <a:r>
              <a:rPr sz="800" spc="-5" dirty="0">
                <a:solidFill>
                  <a:srgbClr val="666666"/>
                </a:solidFill>
                <a:latin typeface="LM Mono 8"/>
                <a:cs typeface="LM Mono 8"/>
              </a:rPr>
              <a:t>=</a:t>
            </a:r>
            <a:r>
              <a:rPr sz="800" spc="-5" dirty="0">
                <a:solidFill>
                  <a:srgbClr val="22373A"/>
                </a:solidFill>
                <a:latin typeface="LM Mono 8"/>
                <a:cs typeface="LM Mono 8"/>
              </a:rPr>
              <a:t>mean(observation</a:t>
            </a:r>
            <a:r>
              <a:rPr sz="800" spc="-5" dirty="0">
                <a:solidFill>
                  <a:srgbClr val="666666"/>
                </a:solidFill>
                <a:latin typeface="LM Mono 8"/>
                <a:cs typeface="LM Mono 8"/>
              </a:rPr>
              <a:t>.</a:t>
            </a:r>
            <a:r>
              <a:rPr sz="800" spc="-5" dirty="0">
                <a:solidFill>
                  <a:srgbClr val="22373A"/>
                </a:solidFill>
                <a:latin typeface="LM Mono 8"/>
                <a:cs typeface="LM Mono 8"/>
              </a:rPr>
              <a:t>ek_amount[set_id, catalog_id, keyword, manufacturer])  ek_sigma</a:t>
            </a:r>
            <a:r>
              <a:rPr sz="800" spc="-5" dirty="0">
                <a:solidFill>
                  <a:srgbClr val="666666"/>
                </a:solidFill>
                <a:latin typeface="LM Mono 8"/>
                <a:cs typeface="LM Mono 8"/>
              </a:rPr>
              <a:t>=</a:t>
            </a:r>
            <a:r>
              <a:rPr sz="800" spc="-5" dirty="0">
                <a:solidFill>
                  <a:srgbClr val="22373A"/>
                </a:solidFill>
                <a:latin typeface="LM Mono 8"/>
                <a:cs typeface="LM Mono 8"/>
              </a:rPr>
              <a:t>std(observation</a:t>
            </a:r>
            <a:r>
              <a:rPr sz="800" spc="-5" dirty="0">
                <a:solidFill>
                  <a:srgbClr val="666666"/>
                </a:solidFill>
                <a:latin typeface="LM Mono 8"/>
                <a:cs typeface="LM Mono 8"/>
              </a:rPr>
              <a:t>.</a:t>
            </a:r>
            <a:r>
              <a:rPr sz="800" spc="-5" dirty="0">
                <a:solidFill>
                  <a:srgbClr val="22373A"/>
                </a:solidFill>
                <a:latin typeface="LM Mono 8"/>
                <a:cs typeface="LM Mono 8"/>
              </a:rPr>
              <a:t>ek_amount[set_id, catalog_id, keyword, manufacturer])  ek_amount</a:t>
            </a:r>
            <a:r>
              <a:rPr sz="800" spc="-5" dirty="0">
                <a:solidFill>
                  <a:srgbClr val="666666"/>
                </a:solidFill>
                <a:latin typeface="LM Mono 8"/>
                <a:cs typeface="LM Mono 8"/>
              </a:rPr>
              <a:t>=</a:t>
            </a:r>
            <a:r>
              <a:rPr sz="800" spc="-5" dirty="0">
                <a:solidFill>
                  <a:srgbClr val="AA21FF"/>
                </a:solidFill>
                <a:latin typeface="LM Mono 8"/>
                <a:cs typeface="LM Mono 8"/>
              </a:rPr>
              <a:t>@trace</a:t>
            </a:r>
            <a:r>
              <a:rPr sz="800" spc="-5" dirty="0">
                <a:solidFill>
                  <a:srgbClr val="22373A"/>
                </a:solidFill>
                <a:latin typeface="LM Mono 8"/>
                <a:cs typeface="LM Mono 8"/>
              </a:rPr>
              <a:t>(normal(ek_mu, ek_sigma),</a:t>
            </a:r>
            <a:r>
              <a:rPr sz="800" spc="-5" dirty="0">
                <a:solidFill>
                  <a:srgbClr val="666666"/>
                </a:solidFill>
                <a:latin typeface="LM Mono 8"/>
                <a:cs typeface="LM Mono 8"/>
              </a:rPr>
              <a:t>:</a:t>
            </a:r>
            <a:r>
              <a:rPr sz="800" spc="-5" dirty="0">
                <a:solidFill>
                  <a:srgbClr val="22373A"/>
                </a:solidFill>
                <a:latin typeface="LM Mono 8"/>
                <a:cs typeface="LM Mono 8"/>
              </a:rPr>
              <a:t>ek_amount)</a:t>
            </a:r>
            <a:endParaRPr sz="800">
              <a:latin typeface="LM Mono 8"/>
              <a:cs typeface="LM Mono 8"/>
            </a:endParaRPr>
          </a:p>
        </p:txBody>
      </p:sp>
      <p:sp>
        <p:nvSpPr>
          <p:cNvPr id="24" name="object 24"/>
          <p:cNvSpPr txBox="1"/>
          <p:nvPr/>
        </p:nvSpPr>
        <p:spPr>
          <a:xfrm>
            <a:off x="197929" y="2375670"/>
            <a:ext cx="11176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14</a:t>
            </a:r>
            <a:endParaRPr sz="500">
              <a:latin typeface="LM Roman 5"/>
              <a:cs typeface="LM Roman 5"/>
            </a:endParaRPr>
          </a:p>
        </p:txBody>
      </p:sp>
      <p:sp>
        <p:nvSpPr>
          <p:cNvPr id="25" name="object 25"/>
          <p:cNvSpPr txBox="1"/>
          <p:nvPr/>
        </p:nvSpPr>
        <p:spPr>
          <a:xfrm>
            <a:off x="197929" y="2513897"/>
            <a:ext cx="11176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15</a:t>
            </a:r>
            <a:endParaRPr sz="500">
              <a:latin typeface="LM Roman 5"/>
              <a:cs typeface="LM Roman 5"/>
            </a:endParaRPr>
          </a:p>
        </p:txBody>
      </p:sp>
      <p:sp>
        <p:nvSpPr>
          <p:cNvPr id="26" name="object 26"/>
          <p:cNvSpPr txBox="1"/>
          <p:nvPr/>
        </p:nvSpPr>
        <p:spPr>
          <a:xfrm>
            <a:off x="600354" y="2475939"/>
            <a:ext cx="3144520" cy="147320"/>
          </a:xfrm>
          <a:prstGeom prst="rect">
            <a:avLst/>
          </a:prstGeom>
        </p:spPr>
        <p:txBody>
          <a:bodyPr vert="horz" wrap="square" lIns="0" tIns="12065" rIns="0" bIns="0" rtlCol="0">
            <a:spAutoFit/>
          </a:bodyPr>
          <a:lstStyle/>
          <a:p>
            <a:pPr marL="12700">
              <a:lnSpc>
                <a:spcPct val="100000"/>
              </a:lnSpc>
              <a:spcBef>
                <a:spcPts val="95"/>
              </a:spcBef>
            </a:pPr>
            <a:r>
              <a:rPr sz="800" spc="-5" dirty="0">
                <a:solidFill>
                  <a:srgbClr val="007F00"/>
                </a:solidFill>
                <a:latin typeface="LM Mono 8"/>
                <a:cs typeface="LM Mono 8"/>
              </a:rPr>
              <a:t>return</a:t>
            </a:r>
            <a:r>
              <a:rPr sz="800" spc="-5" dirty="0">
                <a:solidFill>
                  <a:srgbClr val="22373A"/>
                </a:solidFill>
                <a:latin typeface="LM Mono 8"/>
                <a:cs typeface="LM Mono 8"/>
              </a:rPr>
              <a:t>set_id, catalog_id, keyword, manufacturer,</a:t>
            </a:r>
            <a:r>
              <a:rPr sz="800" spc="60" dirty="0">
                <a:solidFill>
                  <a:srgbClr val="22373A"/>
                </a:solidFill>
                <a:latin typeface="LM Mono 8"/>
                <a:cs typeface="LM Mono 8"/>
              </a:rPr>
              <a:t> </a:t>
            </a:r>
            <a:r>
              <a:rPr sz="800" spc="-5" dirty="0">
                <a:solidFill>
                  <a:srgbClr val="22373A"/>
                </a:solidFill>
                <a:latin typeface="LM Mono 8"/>
                <a:cs typeface="LM Mono 8"/>
              </a:rPr>
              <a:t>ek_amount</a:t>
            </a:r>
            <a:endParaRPr sz="800">
              <a:latin typeface="LM Mono 8"/>
              <a:cs typeface="LM Mono 8"/>
            </a:endParaRPr>
          </a:p>
        </p:txBody>
      </p:sp>
      <p:sp>
        <p:nvSpPr>
          <p:cNvPr id="27" name="object 27"/>
          <p:cNvSpPr txBox="1"/>
          <p:nvPr/>
        </p:nvSpPr>
        <p:spPr>
          <a:xfrm>
            <a:off x="197929" y="2614166"/>
            <a:ext cx="374650" cy="14732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16</a:t>
            </a:r>
            <a:r>
              <a:rPr sz="500" spc="20" dirty="0">
                <a:solidFill>
                  <a:srgbClr val="22373A"/>
                </a:solidFill>
                <a:latin typeface="LM Roman 5"/>
                <a:cs typeface="LM Roman 5"/>
              </a:rPr>
              <a:t> </a:t>
            </a:r>
            <a:r>
              <a:rPr sz="800" spc="-5" dirty="0">
                <a:solidFill>
                  <a:srgbClr val="007F00"/>
                </a:solidFill>
                <a:latin typeface="LM Mono 8"/>
                <a:cs typeface="LM Mono 8"/>
              </a:rPr>
              <a:t>end</a:t>
            </a:r>
            <a:endParaRPr sz="800">
              <a:latin typeface="LM Mono 8"/>
              <a:cs typeface="LM Mono 8"/>
            </a:endParaRPr>
          </a:p>
        </p:txBody>
      </p:sp>
      <p:sp>
        <p:nvSpPr>
          <p:cNvPr id="28" name="object 28"/>
          <p:cNvSpPr/>
          <p:nvPr/>
        </p:nvSpPr>
        <p:spPr>
          <a:xfrm>
            <a:off x="397954" y="2815272"/>
            <a:ext cx="4964430" cy="0"/>
          </a:xfrm>
          <a:custGeom>
            <a:avLst/>
            <a:gdLst/>
            <a:ahLst/>
            <a:cxnLst/>
            <a:rect l="l" t="t" r="r" b="b"/>
            <a:pathLst>
              <a:path w="4964430">
                <a:moveTo>
                  <a:pt x="0" y="0"/>
                </a:moveTo>
                <a:lnTo>
                  <a:pt x="4964087" y="0"/>
                </a:lnTo>
              </a:path>
            </a:pathLst>
          </a:custGeom>
          <a:ln w="5054">
            <a:solidFill>
              <a:srgbClr val="22373A"/>
            </a:solidFill>
          </a:ln>
        </p:spPr>
        <p:txBody>
          <a:bodyPr wrap="square" lIns="0" tIns="0" rIns="0" bIns="0" rtlCol="0"/>
          <a:lstStyle/>
          <a:p>
            <a:endParaRPr/>
          </a:p>
        </p:txBody>
      </p:sp>
    </p:spTree>
  </p:cSld>
  <p:clrMapOvr>
    <a:masterClrMapping/>
  </p:clrMapOvr>
  <p:transition>
    <p:cut/>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1307465" cy="207645"/>
          </a:xfrm>
          <a:prstGeom prst="rect">
            <a:avLst/>
          </a:prstGeom>
        </p:spPr>
        <p:txBody>
          <a:bodyPr vert="horz" wrap="square" lIns="0" tIns="12065" rIns="0" bIns="0" rtlCol="0">
            <a:spAutoFit/>
          </a:bodyPr>
          <a:lstStyle/>
          <a:p>
            <a:pPr marL="12700">
              <a:lnSpc>
                <a:spcPct val="100000"/>
              </a:lnSpc>
              <a:spcBef>
                <a:spcPts val="95"/>
              </a:spcBef>
            </a:pPr>
            <a:r>
              <a:rPr spc="-5" dirty="0"/>
              <a:t>Using</a:t>
            </a:r>
            <a:r>
              <a:rPr spc="-75" dirty="0"/>
              <a:t> </a:t>
            </a:r>
            <a:r>
              <a:rPr dirty="0"/>
              <a:t>Embeddings</a:t>
            </a:r>
          </a:p>
        </p:txBody>
      </p:sp>
      <p:grpSp>
        <p:nvGrpSpPr>
          <p:cNvPr id="3" name="object 3"/>
          <p:cNvGrpSpPr/>
          <p:nvPr/>
        </p:nvGrpSpPr>
        <p:grpSpPr>
          <a:xfrm>
            <a:off x="4514621" y="72601"/>
            <a:ext cx="1122045" cy="208915"/>
            <a:chOff x="4514621" y="72601"/>
            <a:chExt cx="1122045" cy="208915"/>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grpSp>
      <p:grpSp>
        <p:nvGrpSpPr>
          <p:cNvPr id="6" name="object 6"/>
          <p:cNvGrpSpPr/>
          <p:nvPr/>
        </p:nvGrpSpPr>
        <p:grpSpPr>
          <a:xfrm>
            <a:off x="359994" y="470522"/>
            <a:ext cx="5039995" cy="2546350"/>
            <a:chOff x="359994" y="470522"/>
            <a:chExt cx="5039995" cy="2546350"/>
          </a:xfrm>
        </p:grpSpPr>
        <p:sp>
          <p:nvSpPr>
            <p:cNvPr id="7" name="object 7"/>
            <p:cNvSpPr/>
            <p:nvPr/>
          </p:nvSpPr>
          <p:spPr>
            <a:xfrm>
              <a:off x="359994" y="470522"/>
              <a:ext cx="5039995" cy="2546350"/>
            </a:xfrm>
            <a:custGeom>
              <a:avLst/>
              <a:gdLst/>
              <a:ahLst/>
              <a:cxnLst/>
              <a:rect l="l" t="t" r="r" b="b"/>
              <a:pathLst>
                <a:path w="5039995" h="2546350">
                  <a:moveTo>
                    <a:pt x="5039995" y="0"/>
                  </a:moveTo>
                  <a:lnTo>
                    <a:pt x="0" y="0"/>
                  </a:lnTo>
                  <a:lnTo>
                    <a:pt x="0" y="2545956"/>
                  </a:lnTo>
                  <a:lnTo>
                    <a:pt x="5039995" y="2545956"/>
                  </a:lnTo>
                  <a:lnTo>
                    <a:pt x="5039995" y="0"/>
                  </a:lnTo>
                  <a:close/>
                </a:path>
              </a:pathLst>
            </a:custGeom>
            <a:solidFill>
              <a:srgbClr val="F2F2F2"/>
            </a:solidFill>
          </p:spPr>
          <p:txBody>
            <a:bodyPr wrap="square" lIns="0" tIns="0" rIns="0" bIns="0" rtlCol="0"/>
            <a:lstStyle/>
            <a:p>
              <a:endParaRPr/>
            </a:p>
          </p:txBody>
        </p:sp>
        <p:sp>
          <p:nvSpPr>
            <p:cNvPr id="8" name="object 8"/>
            <p:cNvSpPr/>
            <p:nvPr/>
          </p:nvSpPr>
          <p:spPr>
            <a:xfrm>
              <a:off x="397954" y="511022"/>
              <a:ext cx="4964430" cy="0"/>
            </a:xfrm>
            <a:custGeom>
              <a:avLst/>
              <a:gdLst/>
              <a:ahLst/>
              <a:cxnLst/>
              <a:rect l="l" t="t" r="r" b="b"/>
              <a:pathLst>
                <a:path w="4964430">
                  <a:moveTo>
                    <a:pt x="0" y="0"/>
                  </a:moveTo>
                  <a:lnTo>
                    <a:pt x="4964087" y="0"/>
                  </a:lnTo>
                </a:path>
              </a:pathLst>
            </a:custGeom>
            <a:ln w="5054">
              <a:solidFill>
                <a:srgbClr val="22373A"/>
              </a:solidFill>
            </a:ln>
          </p:spPr>
          <p:txBody>
            <a:bodyPr wrap="square" lIns="0" tIns="0" rIns="0" bIns="0" rtlCol="0"/>
            <a:lstStyle/>
            <a:p>
              <a:endParaRPr/>
            </a:p>
          </p:txBody>
        </p:sp>
      </p:grpSp>
      <p:sp>
        <p:nvSpPr>
          <p:cNvPr id="9" name="object 9"/>
          <p:cNvSpPr txBox="1"/>
          <p:nvPr/>
        </p:nvSpPr>
        <p:spPr>
          <a:xfrm>
            <a:off x="240982" y="523976"/>
            <a:ext cx="3503929" cy="302260"/>
          </a:xfrm>
          <a:prstGeom prst="rect">
            <a:avLst/>
          </a:prstGeom>
        </p:spPr>
        <p:txBody>
          <a:bodyPr vert="horz" wrap="square" lIns="0" tIns="28575" rIns="0" bIns="0" rtlCol="0">
            <a:spAutoFit/>
          </a:bodyPr>
          <a:lstStyle/>
          <a:p>
            <a:pPr marL="12700">
              <a:lnSpc>
                <a:spcPct val="100000"/>
              </a:lnSpc>
              <a:spcBef>
                <a:spcPts val="225"/>
              </a:spcBef>
            </a:pPr>
            <a:r>
              <a:rPr sz="500" spc="-5" dirty="0">
                <a:solidFill>
                  <a:srgbClr val="22373A"/>
                </a:solidFill>
                <a:latin typeface="LM Roman 5"/>
                <a:cs typeface="LM Roman 5"/>
              </a:rPr>
              <a:t>1 </a:t>
            </a:r>
            <a:r>
              <a:rPr sz="800" i="1" spc="-5" dirty="0">
                <a:solidFill>
                  <a:srgbClr val="3F7F7F"/>
                </a:solidFill>
                <a:latin typeface="LM Mono 10"/>
                <a:cs typeface="LM Mono 10"/>
              </a:rPr>
              <a:t># Original</a:t>
            </a:r>
            <a:r>
              <a:rPr sz="800" i="1" spc="-140" dirty="0">
                <a:solidFill>
                  <a:srgbClr val="3F7F7F"/>
                </a:solidFill>
                <a:latin typeface="LM Mono 10"/>
                <a:cs typeface="LM Mono 10"/>
              </a:rPr>
              <a:t> </a:t>
            </a:r>
            <a:r>
              <a:rPr sz="800" i="1" spc="-5" dirty="0">
                <a:solidFill>
                  <a:srgbClr val="3F7F7F"/>
                </a:solidFill>
                <a:latin typeface="LM Mono 10"/>
                <a:cs typeface="LM Mono 10"/>
              </a:rPr>
              <a:t>keyword</a:t>
            </a:r>
            <a:endParaRPr sz="800">
              <a:latin typeface="LM Mono 10"/>
              <a:cs typeface="LM Mono 10"/>
            </a:endParaRPr>
          </a:p>
          <a:p>
            <a:pPr marL="12700">
              <a:lnSpc>
                <a:spcPct val="100000"/>
              </a:lnSpc>
              <a:spcBef>
                <a:spcPts val="130"/>
              </a:spcBef>
            </a:pPr>
            <a:r>
              <a:rPr sz="500" spc="-5" dirty="0">
                <a:solidFill>
                  <a:srgbClr val="22373A"/>
                </a:solidFill>
                <a:latin typeface="LM Roman 5"/>
                <a:cs typeface="LM Roman 5"/>
              </a:rPr>
              <a:t>2</a:t>
            </a:r>
            <a:r>
              <a:rPr sz="500" spc="180" dirty="0">
                <a:solidFill>
                  <a:srgbClr val="22373A"/>
                </a:solidFill>
                <a:latin typeface="LM Roman 5"/>
                <a:cs typeface="LM Roman 5"/>
              </a:rPr>
              <a:t> </a:t>
            </a:r>
            <a:r>
              <a:rPr sz="800" spc="-5" dirty="0">
                <a:solidFill>
                  <a:srgbClr val="22373A"/>
                </a:solidFill>
                <a:latin typeface="LM Mono 8"/>
                <a:cs typeface="LM Mono 8"/>
              </a:rPr>
              <a:t>keyword</a:t>
            </a:r>
            <a:r>
              <a:rPr sz="800" spc="-5" dirty="0">
                <a:solidFill>
                  <a:srgbClr val="666666"/>
                </a:solidFill>
                <a:latin typeface="LM Mono 8"/>
                <a:cs typeface="LM Mono 8"/>
              </a:rPr>
              <a:t>=</a:t>
            </a:r>
            <a:r>
              <a:rPr sz="800" spc="-5" dirty="0">
                <a:solidFill>
                  <a:srgbClr val="AA21FF"/>
                </a:solidFill>
                <a:latin typeface="LM Mono 8"/>
                <a:cs typeface="LM Mono 8"/>
              </a:rPr>
              <a:t>@trace</a:t>
            </a:r>
            <a:r>
              <a:rPr sz="800" spc="-5" dirty="0">
                <a:solidFill>
                  <a:srgbClr val="22373A"/>
                </a:solidFill>
                <a:latin typeface="LM Mono 8"/>
                <a:cs typeface="LM Mono 8"/>
              </a:rPr>
              <a:t>(choose_uniformly(observation</a:t>
            </a:r>
            <a:r>
              <a:rPr sz="800" spc="-5" dirty="0">
                <a:solidFill>
                  <a:srgbClr val="666666"/>
                </a:solidFill>
                <a:latin typeface="LM Mono 8"/>
                <a:cs typeface="LM Mono 8"/>
              </a:rPr>
              <a:t>.</a:t>
            </a:r>
            <a:r>
              <a:rPr sz="800" spc="-5" dirty="0">
                <a:solidFill>
                  <a:srgbClr val="22373A"/>
                </a:solidFill>
                <a:latin typeface="LM Mono 8"/>
                <a:cs typeface="LM Mono 8"/>
              </a:rPr>
              <a:t>keyword),</a:t>
            </a:r>
            <a:r>
              <a:rPr sz="800" spc="-5" dirty="0">
                <a:solidFill>
                  <a:srgbClr val="666666"/>
                </a:solidFill>
                <a:latin typeface="LM Mono 8"/>
                <a:cs typeface="LM Mono 8"/>
              </a:rPr>
              <a:t>:</a:t>
            </a:r>
            <a:r>
              <a:rPr sz="800" spc="-5" dirty="0">
                <a:solidFill>
                  <a:srgbClr val="22373A"/>
                </a:solidFill>
                <a:latin typeface="LM Mono 8"/>
                <a:cs typeface="LM Mono 8"/>
              </a:rPr>
              <a:t>keyword)</a:t>
            </a:r>
            <a:endParaRPr sz="800">
              <a:latin typeface="LM Mono 8"/>
              <a:cs typeface="LM Mono 8"/>
            </a:endParaRPr>
          </a:p>
        </p:txBody>
      </p:sp>
      <p:sp>
        <p:nvSpPr>
          <p:cNvPr id="10" name="object 10"/>
          <p:cNvSpPr txBox="1"/>
          <p:nvPr/>
        </p:nvSpPr>
        <p:spPr>
          <a:xfrm>
            <a:off x="240982" y="855163"/>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3</a:t>
            </a:r>
            <a:endParaRPr sz="500">
              <a:latin typeface="LM Roman 5"/>
              <a:cs typeface="LM Roman 5"/>
            </a:endParaRPr>
          </a:p>
        </p:txBody>
      </p:sp>
      <p:sp>
        <p:nvSpPr>
          <p:cNvPr id="11" name="object 11"/>
          <p:cNvSpPr txBox="1"/>
          <p:nvPr/>
        </p:nvSpPr>
        <p:spPr>
          <a:xfrm>
            <a:off x="240982" y="938669"/>
            <a:ext cx="3611245" cy="302260"/>
          </a:xfrm>
          <a:prstGeom prst="rect">
            <a:avLst/>
          </a:prstGeom>
        </p:spPr>
        <p:txBody>
          <a:bodyPr vert="horz" wrap="square" lIns="0" tIns="28575" rIns="0" bIns="0" rtlCol="0">
            <a:spAutoFit/>
          </a:bodyPr>
          <a:lstStyle/>
          <a:p>
            <a:pPr marL="12700">
              <a:lnSpc>
                <a:spcPct val="100000"/>
              </a:lnSpc>
              <a:spcBef>
                <a:spcPts val="225"/>
              </a:spcBef>
            </a:pPr>
            <a:r>
              <a:rPr sz="500" spc="-5" dirty="0">
                <a:solidFill>
                  <a:srgbClr val="22373A"/>
                </a:solidFill>
                <a:latin typeface="LM Roman 5"/>
                <a:cs typeface="LM Roman 5"/>
              </a:rPr>
              <a:t>4 </a:t>
            </a:r>
            <a:r>
              <a:rPr sz="800" i="1" spc="-5" dirty="0">
                <a:solidFill>
                  <a:srgbClr val="3F7F7F"/>
                </a:solidFill>
                <a:latin typeface="LM Mono 10"/>
                <a:cs typeface="LM Mono 10"/>
              </a:rPr>
              <a:t># Find neighboring</a:t>
            </a:r>
            <a:r>
              <a:rPr sz="800" i="1" spc="-140" dirty="0">
                <a:solidFill>
                  <a:srgbClr val="3F7F7F"/>
                </a:solidFill>
                <a:latin typeface="LM Mono 10"/>
                <a:cs typeface="LM Mono 10"/>
              </a:rPr>
              <a:t> </a:t>
            </a:r>
            <a:r>
              <a:rPr sz="800" i="1" spc="-5" dirty="0">
                <a:solidFill>
                  <a:srgbClr val="3F7F7F"/>
                </a:solidFill>
                <a:latin typeface="LM Mono 10"/>
                <a:cs typeface="LM Mono 10"/>
              </a:rPr>
              <a:t>keywords</a:t>
            </a:r>
            <a:endParaRPr sz="800">
              <a:latin typeface="LM Mono 10"/>
              <a:cs typeface="LM Mono 10"/>
            </a:endParaRPr>
          </a:p>
          <a:p>
            <a:pPr marL="12700">
              <a:lnSpc>
                <a:spcPct val="100000"/>
              </a:lnSpc>
              <a:spcBef>
                <a:spcPts val="130"/>
              </a:spcBef>
            </a:pPr>
            <a:r>
              <a:rPr sz="500" spc="-5" dirty="0">
                <a:solidFill>
                  <a:srgbClr val="22373A"/>
                </a:solidFill>
                <a:latin typeface="LM Roman 5"/>
                <a:cs typeface="LM Roman 5"/>
              </a:rPr>
              <a:t>5 </a:t>
            </a:r>
            <a:r>
              <a:rPr sz="800" spc="-5" dirty="0">
                <a:solidFill>
                  <a:srgbClr val="22373A"/>
                </a:solidFill>
                <a:latin typeface="LM Mono 8"/>
                <a:cs typeface="LM Mono 8"/>
              </a:rPr>
              <a:t>keyword_neighborhood</a:t>
            </a:r>
            <a:r>
              <a:rPr sz="800" spc="-5" dirty="0">
                <a:solidFill>
                  <a:srgbClr val="666666"/>
                </a:solidFill>
                <a:latin typeface="LM Mono 8"/>
                <a:cs typeface="LM Mono 8"/>
              </a:rPr>
              <a:t>=</a:t>
            </a:r>
            <a:r>
              <a:rPr sz="800" spc="-5" dirty="0">
                <a:solidFill>
                  <a:srgbClr val="22373A"/>
                </a:solidFill>
                <a:latin typeface="LM Mono 8"/>
                <a:cs typeface="LM Mono 8"/>
              </a:rPr>
              <a:t>find_neighbors(keyword,</a:t>
            </a:r>
            <a:r>
              <a:rPr sz="800" spc="-45" dirty="0">
                <a:solidFill>
                  <a:srgbClr val="22373A"/>
                </a:solidFill>
                <a:latin typeface="LM Mono 8"/>
                <a:cs typeface="LM Mono 8"/>
              </a:rPr>
              <a:t> </a:t>
            </a:r>
            <a:r>
              <a:rPr sz="800" spc="-5" dirty="0">
                <a:solidFill>
                  <a:srgbClr val="22373A"/>
                </a:solidFill>
                <a:latin typeface="LM Mono 8"/>
                <a:cs typeface="LM Mono 8"/>
              </a:rPr>
              <a:t>keyword_embeddings)</a:t>
            </a:r>
            <a:endParaRPr sz="800">
              <a:latin typeface="LM Mono 8"/>
              <a:cs typeface="LM Mono 8"/>
            </a:endParaRPr>
          </a:p>
        </p:txBody>
      </p:sp>
      <p:sp>
        <p:nvSpPr>
          <p:cNvPr id="12" name="object 12"/>
          <p:cNvSpPr txBox="1"/>
          <p:nvPr/>
        </p:nvSpPr>
        <p:spPr>
          <a:xfrm>
            <a:off x="240982" y="1269843"/>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6</a:t>
            </a:r>
            <a:endParaRPr sz="500">
              <a:latin typeface="LM Roman 5"/>
              <a:cs typeface="LM Roman 5"/>
            </a:endParaRPr>
          </a:p>
        </p:txBody>
      </p:sp>
      <p:sp>
        <p:nvSpPr>
          <p:cNvPr id="13" name="object 13"/>
          <p:cNvSpPr txBox="1"/>
          <p:nvPr/>
        </p:nvSpPr>
        <p:spPr>
          <a:xfrm>
            <a:off x="240982" y="1370112"/>
            <a:ext cx="2661920" cy="14732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7 </a:t>
            </a:r>
            <a:r>
              <a:rPr sz="800" i="1" spc="-5" dirty="0">
                <a:solidFill>
                  <a:srgbClr val="3F7F7F"/>
                </a:solidFill>
                <a:latin typeface="LM Mono 10"/>
                <a:cs typeface="LM Mono 10"/>
              </a:rPr>
              <a:t># </a:t>
            </a:r>
            <a:r>
              <a:rPr sz="800" i="1" dirty="0">
                <a:solidFill>
                  <a:srgbClr val="3F7F7F"/>
                </a:solidFill>
                <a:latin typeface="LM Sans 8"/>
                <a:cs typeface="LM Sans 8"/>
              </a:rPr>
              <a:t>P</a:t>
            </a:r>
            <a:r>
              <a:rPr sz="800" dirty="0">
                <a:solidFill>
                  <a:srgbClr val="3F7F7F"/>
                </a:solidFill>
                <a:latin typeface="LM Sans 8"/>
                <a:cs typeface="LM Sans 8"/>
              </a:rPr>
              <a:t>(</a:t>
            </a:r>
            <a:r>
              <a:rPr sz="800" i="1" dirty="0">
                <a:solidFill>
                  <a:srgbClr val="3F7F7F"/>
                </a:solidFill>
                <a:latin typeface="LM Sans 8"/>
                <a:cs typeface="LM Sans 8"/>
              </a:rPr>
              <a:t>manufacturer </a:t>
            </a:r>
            <a:r>
              <a:rPr sz="800" i="1" spc="-10" dirty="0">
                <a:solidFill>
                  <a:srgbClr val="3F7F7F"/>
                </a:solidFill>
                <a:latin typeface="DejaVu Sans Condensed"/>
                <a:cs typeface="DejaVu Sans Condensed"/>
              </a:rPr>
              <a:t>| </a:t>
            </a:r>
            <a:r>
              <a:rPr sz="800" i="1" spc="-15" dirty="0">
                <a:solidFill>
                  <a:srgbClr val="3F7F7F"/>
                </a:solidFill>
                <a:latin typeface="LM Sans 8"/>
                <a:cs typeface="LM Sans 8"/>
              </a:rPr>
              <a:t>keyword </a:t>
            </a:r>
            <a:r>
              <a:rPr sz="800" i="1" spc="-65" dirty="0">
                <a:solidFill>
                  <a:srgbClr val="3F7F7F"/>
                </a:solidFill>
                <a:latin typeface="DejaVu Sans Condensed"/>
                <a:cs typeface="DejaVu Sans Condensed"/>
              </a:rPr>
              <a:t>∈</a:t>
            </a:r>
            <a:r>
              <a:rPr sz="800" i="1" spc="-70" dirty="0">
                <a:solidFill>
                  <a:srgbClr val="3F7F7F"/>
                </a:solidFill>
                <a:latin typeface="DejaVu Sans Condensed"/>
                <a:cs typeface="DejaVu Sans Condensed"/>
              </a:rPr>
              <a:t> </a:t>
            </a:r>
            <a:r>
              <a:rPr sz="800" i="1" spc="-5" dirty="0">
                <a:solidFill>
                  <a:srgbClr val="3F7F7F"/>
                </a:solidFill>
                <a:latin typeface="LM Mono 10"/>
                <a:cs typeface="LM Mono 10"/>
              </a:rPr>
              <a:t>keyword_neighborhood</a:t>
            </a:r>
            <a:r>
              <a:rPr sz="800" spc="-5" dirty="0">
                <a:solidFill>
                  <a:srgbClr val="3F7F7F"/>
                </a:solidFill>
                <a:latin typeface="LM Sans 8"/>
                <a:cs typeface="LM Sans 8"/>
              </a:rPr>
              <a:t>)</a:t>
            </a:r>
            <a:endParaRPr sz="800">
              <a:latin typeface="LM Sans 8"/>
              <a:cs typeface="LM Sans 8"/>
            </a:endParaRPr>
          </a:p>
        </p:txBody>
      </p:sp>
      <p:sp>
        <p:nvSpPr>
          <p:cNvPr id="14" name="object 14"/>
          <p:cNvSpPr txBox="1"/>
          <p:nvPr/>
        </p:nvSpPr>
        <p:spPr>
          <a:xfrm>
            <a:off x="240982" y="1684524"/>
            <a:ext cx="6858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9</a:t>
            </a:r>
            <a:endParaRPr sz="500">
              <a:latin typeface="LM Roman 5"/>
              <a:cs typeface="LM Roman 5"/>
            </a:endParaRPr>
          </a:p>
        </p:txBody>
      </p:sp>
      <p:sp>
        <p:nvSpPr>
          <p:cNvPr id="15" name="object 15"/>
          <p:cNvSpPr txBox="1"/>
          <p:nvPr/>
        </p:nvSpPr>
        <p:spPr>
          <a:xfrm>
            <a:off x="240982" y="1491577"/>
            <a:ext cx="4471670" cy="302260"/>
          </a:xfrm>
          <a:prstGeom prst="rect">
            <a:avLst/>
          </a:prstGeom>
        </p:spPr>
        <p:txBody>
          <a:bodyPr vert="horz" wrap="square" lIns="0" tIns="28575" rIns="0" bIns="0" rtlCol="0">
            <a:spAutoFit/>
          </a:bodyPr>
          <a:lstStyle/>
          <a:p>
            <a:pPr marL="12700">
              <a:lnSpc>
                <a:spcPct val="100000"/>
              </a:lnSpc>
              <a:spcBef>
                <a:spcPts val="225"/>
              </a:spcBef>
            </a:pPr>
            <a:r>
              <a:rPr sz="500" spc="-5" dirty="0">
                <a:solidFill>
                  <a:srgbClr val="22373A"/>
                </a:solidFill>
                <a:latin typeface="LM Roman 5"/>
                <a:cs typeface="LM Roman 5"/>
              </a:rPr>
              <a:t>8</a:t>
            </a:r>
            <a:r>
              <a:rPr sz="500" dirty="0">
                <a:solidFill>
                  <a:srgbClr val="22373A"/>
                </a:solidFill>
                <a:latin typeface="LM Roman 5"/>
                <a:cs typeface="LM Roman 5"/>
              </a:rPr>
              <a:t> </a:t>
            </a:r>
            <a:r>
              <a:rPr sz="800" spc="-5" dirty="0">
                <a:solidFill>
                  <a:srgbClr val="22373A"/>
                </a:solidFill>
                <a:latin typeface="LM Mono 8"/>
                <a:cs typeface="LM Mono 8"/>
              </a:rPr>
              <a:t>manufacturer</a:t>
            </a:r>
            <a:r>
              <a:rPr sz="800" spc="-5" dirty="0">
                <a:solidFill>
                  <a:srgbClr val="666666"/>
                </a:solidFill>
                <a:latin typeface="LM Mono 8"/>
                <a:cs typeface="LM Mono 8"/>
              </a:rPr>
              <a:t>=</a:t>
            </a:r>
            <a:r>
              <a:rPr sz="800" spc="-5" dirty="0">
                <a:solidFill>
                  <a:srgbClr val="AA21FF"/>
                </a:solidFill>
                <a:latin typeface="LM Mono 8"/>
                <a:cs typeface="LM Mono 8"/>
              </a:rPr>
              <a:t>@trace</a:t>
            </a:r>
            <a:r>
              <a:rPr sz="800" spc="-5" dirty="0">
                <a:solidFill>
                  <a:srgbClr val="22373A"/>
                </a:solidFill>
                <a:latin typeface="LM Mono 8"/>
                <a:cs typeface="LM Mono 8"/>
              </a:rPr>
              <a:t>(categorical(observation</a:t>
            </a:r>
            <a:r>
              <a:rPr sz="800" spc="-5" dirty="0">
                <a:solidFill>
                  <a:srgbClr val="666666"/>
                </a:solidFill>
                <a:latin typeface="LM Mono 8"/>
                <a:cs typeface="LM Mono 8"/>
              </a:rPr>
              <a:t>.</a:t>
            </a:r>
            <a:r>
              <a:rPr sz="800" spc="-5" dirty="0">
                <a:solidFill>
                  <a:srgbClr val="22373A"/>
                </a:solidFill>
                <a:latin typeface="LM Mono 8"/>
                <a:cs typeface="LM Mono 8"/>
              </a:rPr>
              <a:t>manufacturer[keyword_neighborhood]),</a:t>
            </a:r>
            <a:endParaRPr sz="800">
              <a:latin typeface="LM Mono 8"/>
              <a:cs typeface="LM Mono 8"/>
            </a:endParaRPr>
          </a:p>
          <a:p>
            <a:pPr marL="1231900">
              <a:lnSpc>
                <a:spcPct val="100000"/>
              </a:lnSpc>
              <a:spcBef>
                <a:spcPts val="130"/>
              </a:spcBef>
            </a:pPr>
            <a:r>
              <a:rPr sz="800" spc="-5" dirty="0">
                <a:solidFill>
                  <a:srgbClr val="666666"/>
                </a:solidFill>
                <a:latin typeface="LM Mono 8"/>
                <a:cs typeface="LM Mono 8"/>
              </a:rPr>
              <a:t>:</a:t>
            </a:r>
            <a:r>
              <a:rPr sz="800" spc="-5" dirty="0">
                <a:solidFill>
                  <a:srgbClr val="22373A"/>
                </a:solidFill>
                <a:latin typeface="LM Mono 8"/>
                <a:cs typeface="LM Mono 8"/>
              </a:rPr>
              <a:t>manufacturer)</a:t>
            </a:r>
            <a:endParaRPr sz="800">
              <a:latin typeface="LM Mono 8"/>
              <a:cs typeface="LM Mono 8"/>
            </a:endParaRPr>
          </a:p>
        </p:txBody>
      </p:sp>
      <p:sp>
        <p:nvSpPr>
          <p:cNvPr id="16" name="object 16"/>
          <p:cNvSpPr txBox="1"/>
          <p:nvPr/>
        </p:nvSpPr>
        <p:spPr>
          <a:xfrm>
            <a:off x="197929" y="1822750"/>
            <a:ext cx="11176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10</a:t>
            </a:r>
            <a:endParaRPr sz="500">
              <a:latin typeface="LM Roman 5"/>
              <a:cs typeface="LM Roman 5"/>
            </a:endParaRPr>
          </a:p>
        </p:txBody>
      </p:sp>
      <p:sp>
        <p:nvSpPr>
          <p:cNvPr id="17" name="object 17"/>
          <p:cNvSpPr txBox="1"/>
          <p:nvPr/>
        </p:nvSpPr>
        <p:spPr>
          <a:xfrm>
            <a:off x="197929" y="1906270"/>
            <a:ext cx="4461510" cy="302260"/>
          </a:xfrm>
          <a:prstGeom prst="rect">
            <a:avLst/>
          </a:prstGeom>
        </p:spPr>
        <p:txBody>
          <a:bodyPr vert="horz" wrap="square" lIns="0" tIns="28575" rIns="0" bIns="0" rtlCol="0">
            <a:spAutoFit/>
          </a:bodyPr>
          <a:lstStyle/>
          <a:p>
            <a:pPr marL="12700">
              <a:lnSpc>
                <a:spcPct val="100000"/>
              </a:lnSpc>
              <a:spcBef>
                <a:spcPts val="225"/>
              </a:spcBef>
            </a:pPr>
            <a:r>
              <a:rPr sz="500" spc="-5" dirty="0">
                <a:solidFill>
                  <a:srgbClr val="22373A"/>
                </a:solidFill>
                <a:latin typeface="LM Roman 5"/>
                <a:cs typeface="LM Roman 5"/>
              </a:rPr>
              <a:t>11 </a:t>
            </a:r>
            <a:r>
              <a:rPr sz="800" i="1" spc="-5" dirty="0">
                <a:solidFill>
                  <a:srgbClr val="3F7F7F"/>
                </a:solidFill>
                <a:latin typeface="LM Mono 10"/>
                <a:cs typeface="LM Mono 10"/>
              </a:rPr>
              <a:t># Find neighboring</a:t>
            </a:r>
            <a:r>
              <a:rPr sz="800" i="1" spc="-140" dirty="0">
                <a:solidFill>
                  <a:srgbClr val="3F7F7F"/>
                </a:solidFill>
                <a:latin typeface="LM Mono 10"/>
                <a:cs typeface="LM Mono 10"/>
              </a:rPr>
              <a:t> </a:t>
            </a:r>
            <a:r>
              <a:rPr sz="800" i="1" spc="-5" dirty="0">
                <a:solidFill>
                  <a:srgbClr val="3F7F7F"/>
                </a:solidFill>
                <a:latin typeface="LM Mono 10"/>
                <a:cs typeface="LM Mono 10"/>
              </a:rPr>
              <a:t>manufacturers</a:t>
            </a:r>
            <a:endParaRPr sz="800">
              <a:latin typeface="LM Mono 10"/>
              <a:cs typeface="LM Mono 10"/>
            </a:endParaRPr>
          </a:p>
          <a:p>
            <a:pPr marL="12700">
              <a:lnSpc>
                <a:spcPct val="100000"/>
              </a:lnSpc>
              <a:spcBef>
                <a:spcPts val="130"/>
              </a:spcBef>
            </a:pPr>
            <a:r>
              <a:rPr sz="500" spc="-5" dirty="0">
                <a:solidFill>
                  <a:srgbClr val="22373A"/>
                </a:solidFill>
                <a:latin typeface="LM Roman 5"/>
                <a:cs typeface="LM Roman 5"/>
              </a:rPr>
              <a:t>12 </a:t>
            </a:r>
            <a:r>
              <a:rPr sz="800" spc="-5" dirty="0">
                <a:solidFill>
                  <a:srgbClr val="22373A"/>
                </a:solidFill>
                <a:latin typeface="LM Mono 8"/>
                <a:cs typeface="LM Mono 8"/>
              </a:rPr>
              <a:t>manufacturer_neighborhood</a:t>
            </a:r>
            <a:r>
              <a:rPr sz="800" spc="-5" dirty="0">
                <a:solidFill>
                  <a:srgbClr val="666666"/>
                </a:solidFill>
                <a:latin typeface="LM Mono 8"/>
                <a:cs typeface="LM Mono 8"/>
              </a:rPr>
              <a:t>=</a:t>
            </a:r>
            <a:r>
              <a:rPr sz="800" spc="-5" dirty="0">
                <a:solidFill>
                  <a:srgbClr val="22373A"/>
                </a:solidFill>
                <a:latin typeface="LM Mono 8"/>
                <a:cs typeface="LM Mono 8"/>
              </a:rPr>
              <a:t>find_neighbors(manufacturer,</a:t>
            </a:r>
            <a:r>
              <a:rPr sz="800" dirty="0">
                <a:solidFill>
                  <a:srgbClr val="22373A"/>
                </a:solidFill>
                <a:latin typeface="LM Mono 8"/>
                <a:cs typeface="LM Mono 8"/>
              </a:rPr>
              <a:t> </a:t>
            </a:r>
            <a:r>
              <a:rPr sz="800" spc="-5" dirty="0">
                <a:solidFill>
                  <a:srgbClr val="22373A"/>
                </a:solidFill>
                <a:latin typeface="LM Mono 8"/>
                <a:cs typeface="LM Mono 8"/>
              </a:rPr>
              <a:t>manufacturer_embeddings)</a:t>
            </a:r>
            <a:endParaRPr sz="800">
              <a:latin typeface="LM Mono 8"/>
              <a:cs typeface="LM Mono 8"/>
            </a:endParaRPr>
          </a:p>
        </p:txBody>
      </p:sp>
      <p:sp>
        <p:nvSpPr>
          <p:cNvPr id="18" name="object 18"/>
          <p:cNvSpPr txBox="1"/>
          <p:nvPr/>
        </p:nvSpPr>
        <p:spPr>
          <a:xfrm>
            <a:off x="197929" y="2237444"/>
            <a:ext cx="111760" cy="101600"/>
          </a:xfrm>
          <a:prstGeom prst="rect">
            <a:avLst/>
          </a:prstGeom>
        </p:spPr>
        <p:txBody>
          <a:bodyPr vert="horz" wrap="square" lIns="0" tIns="12065" rIns="0" bIns="0" rtlCol="0">
            <a:spAutoFit/>
          </a:bodyPr>
          <a:lstStyle/>
          <a:p>
            <a:pPr marL="12700">
              <a:lnSpc>
                <a:spcPct val="100000"/>
              </a:lnSpc>
              <a:spcBef>
                <a:spcPts val="95"/>
              </a:spcBef>
            </a:pPr>
            <a:r>
              <a:rPr sz="500" spc="-5" dirty="0">
                <a:solidFill>
                  <a:srgbClr val="22373A"/>
                </a:solidFill>
                <a:latin typeface="LM Roman 5"/>
                <a:cs typeface="LM Roman 5"/>
              </a:rPr>
              <a:t>13</a:t>
            </a:r>
            <a:endParaRPr sz="500">
              <a:latin typeface="LM Roman 5"/>
              <a:cs typeface="LM Roman 5"/>
            </a:endParaRPr>
          </a:p>
        </p:txBody>
      </p:sp>
      <p:sp>
        <p:nvSpPr>
          <p:cNvPr id="19" name="object 19"/>
          <p:cNvSpPr/>
          <p:nvPr/>
        </p:nvSpPr>
        <p:spPr>
          <a:xfrm>
            <a:off x="738149" y="2449106"/>
            <a:ext cx="32384" cy="0"/>
          </a:xfrm>
          <a:custGeom>
            <a:avLst/>
            <a:gdLst/>
            <a:ahLst/>
            <a:cxnLst/>
            <a:rect l="l" t="t" r="r" b="b"/>
            <a:pathLst>
              <a:path w="32384">
                <a:moveTo>
                  <a:pt x="0" y="0"/>
                </a:moveTo>
                <a:lnTo>
                  <a:pt x="32270" y="0"/>
                </a:lnTo>
              </a:path>
            </a:pathLst>
          </a:custGeom>
          <a:ln w="5054">
            <a:solidFill>
              <a:srgbClr val="3F7F7F"/>
            </a:solidFill>
          </a:ln>
        </p:spPr>
        <p:txBody>
          <a:bodyPr wrap="square" lIns="0" tIns="0" rIns="0" bIns="0" rtlCol="0"/>
          <a:lstStyle/>
          <a:p>
            <a:endParaRPr/>
          </a:p>
        </p:txBody>
      </p:sp>
      <p:sp>
        <p:nvSpPr>
          <p:cNvPr id="20" name="object 20"/>
          <p:cNvSpPr txBox="1"/>
          <p:nvPr/>
        </p:nvSpPr>
        <p:spPr>
          <a:xfrm>
            <a:off x="197929" y="2320950"/>
            <a:ext cx="4754880" cy="578485"/>
          </a:xfrm>
          <a:prstGeom prst="rect">
            <a:avLst/>
          </a:prstGeom>
        </p:spPr>
        <p:txBody>
          <a:bodyPr vert="horz" wrap="square" lIns="0" tIns="28575" rIns="0" bIns="0" rtlCol="0">
            <a:spAutoFit/>
          </a:bodyPr>
          <a:lstStyle/>
          <a:p>
            <a:pPr marL="12700">
              <a:lnSpc>
                <a:spcPct val="100000"/>
              </a:lnSpc>
              <a:spcBef>
                <a:spcPts val="225"/>
              </a:spcBef>
            </a:pPr>
            <a:r>
              <a:rPr sz="500" spc="-5" dirty="0">
                <a:solidFill>
                  <a:srgbClr val="22373A"/>
                </a:solidFill>
                <a:latin typeface="LM Roman 5"/>
                <a:cs typeface="LM Roman 5"/>
              </a:rPr>
              <a:t>14 </a:t>
            </a:r>
            <a:r>
              <a:rPr sz="800" i="1" spc="-5" dirty="0">
                <a:solidFill>
                  <a:srgbClr val="3F7F7F"/>
                </a:solidFill>
                <a:latin typeface="LM Mono 10"/>
                <a:cs typeface="LM Mono 10"/>
              </a:rPr>
              <a:t># </a:t>
            </a:r>
            <a:r>
              <a:rPr sz="800" i="1" spc="10" dirty="0">
                <a:solidFill>
                  <a:srgbClr val="3F7F7F"/>
                </a:solidFill>
                <a:latin typeface="LM Sans 8"/>
                <a:cs typeface="LM Sans 8"/>
              </a:rPr>
              <a:t>P</a:t>
            </a:r>
            <a:r>
              <a:rPr sz="800" spc="10" dirty="0">
                <a:solidFill>
                  <a:srgbClr val="3F7F7F"/>
                </a:solidFill>
                <a:latin typeface="LM Sans 8"/>
                <a:cs typeface="LM Sans 8"/>
              </a:rPr>
              <a:t>(</a:t>
            </a:r>
            <a:r>
              <a:rPr sz="800" i="1" spc="10" dirty="0">
                <a:solidFill>
                  <a:srgbClr val="3F7F7F"/>
                </a:solidFill>
                <a:latin typeface="LM Sans 8"/>
                <a:cs typeface="LM Sans 8"/>
              </a:rPr>
              <a:t>ek </a:t>
            </a:r>
            <a:r>
              <a:rPr sz="800" i="1" spc="-5" dirty="0">
                <a:solidFill>
                  <a:srgbClr val="3F7F7F"/>
                </a:solidFill>
                <a:latin typeface="LM Sans 8"/>
                <a:cs typeface="LM Sans 8"/>
              </a:rPr>
              <a:t>amount </a:t>
            </a:r>
            <a:r>
              <a:rPr sz="800" i="1" spc="-10" dirty="0">
                <a:solidFill>
                  <a:srgbClr val="3F7F7F"/>
                </a:solidFill>
                <a:latin typeface="DejaVu Sans Condensed"/>
                <a:cs typeface="DejaVu Sans Condensed"/>
              </a:rPr>
              <a:t>| </a:t>
            </a:r>
            <a:r>
              <a:rPr sz="800" i="1" spc="-15" dirty="0">
                <a:solidFill>
                  <a:srgbClr val="3F7F7F"/>
                </a:solidFill>
                <a:latin typeface="LM Sans 8"/>
                <a:cs typeface="LM Sans 8"/>
              </a:rPr>
              <a:t>keyword </a:t>
            </a:r>
            <a:r>
              <a:rPr sz="800" i="1" spc="-65" dirty="0">
                <a:solidFill>
                  <a:srgbClr val="3F7F7F"/>
                </a:solidFill>
                <a:latin typeface="DejaVu Sans Condensed"/>
                <a:cs typeface="DejaVu Sans Condensed"/>
              </a:rPr>
              <a:t>∈ </a:t>
            </a:r>
            <a:r>
              <a:rPr sz="800" i="1" spc="-5" dirty="0">
                <a:solidFill>
                  <a:srgbClr val="3F7F7F"/>
                </a:solidFill>
                <a:latin typeface="LM Mono 10"/>
                <a:cs typeface="LM Mono 10"/>
              </a:rPr>
              <a:t>keyword_neighborhood, </a:t>
            </a:r>
            <a:r>
              <a:rPr sz="800" i="1" spc="-5" dirty="0">
                <a:solidFill>
                  <a:srgbClr val="3F7F7F"/>
                </a:solidFill>
                <a:latin typeface="LM Sans 8"/>
                <a:cs typeface="LM Sans 8"/>
              </a:rPr>
              <a:t>manufacturer </a:t>
            </a:r>
            <a:r>
              <a:rPr sz="800" i="1" spc="-65" dirty="0">
                <a:solidFill>
                  <a:srgbClr val="3F7F7F"/>
                </a:solidFill>
                <a:latin typeface="DejaVu Sans Condensed"/>
                <a:cs typeface="DejaVu Sans Condensed"/>
              </a:rPr>
              <a:t>∈</a:t>
            </a:r>
            <a:r>
              <a:rPr sz="800" i="1" spc="-100" dirty="0">
                <a:solidFill>
                  <a:srgbClr val="3F7F7F"/>
                </a:solidFill>
                <a:latin typeface="DejaVu Sans Condensed"/>
                <a:cs typeface="DejaVu Sans Condensed"/>
              </a:rPr>
              <a:t> </a:t>
            </a:r>
            <a:r>
              <a:rPr sz="800" i="1" spc="-5" dirty="0">
                <a:solidFill>
                  <a:srgbClr val="3F7F7F"/>
                </a:solidFill>
                <a:latin typeface="LM Mono 10"/>
                <a:cs typeface="LM Mono 10"/>
              </a:rPr>
              <a:t>manufacturer_neighborhood</a:t>
            </a:r>
            <a:r>
              <a:rPr sz="800" spc="-5" dirty="0">
                <a:solidFill>
                  <a:srgbClr val="3F7F7F"/>
                </a:solidFill>
                <a:latin typeface="LM Sans 8"/>
                <a:cs typeface="LM Sans 8"/>
              </a:rPr>
              <a:t>)</a:t>
            </a:r>
            <a:endParaRPr sz="800">
              <a:latin typeface="LM Sans 8"/>
              <a:cs typeface="LM Sans 8"/>
            </a:endParaRPr>
          </a:p>
          <a:p>
            <a:pPr marL="12700">
              <a:lnSpc>
                <a:spcPct val="100000"/>
              </a:lnSpc>
              <a:spcBef>
                <a:spcPts val="130"/>
              </a:spcBef>
            </a:pPr>
            <a:r>
              <a:rPr sz="500" spc="-5" dirty="0">
                <a:solidFill>
                  <a:srgbClr val="22373A"/>
                </a:solidFill>
                <a:latin typeface="LM Roman 5"/>
                <a:cs typeface="LM Roman 5"/>
              </a:rPr>
              <a:t>15 </a:t>
            </a:r>
            <a:r>
              <a:rPr sz="800" spc="-5" dirty="0">
                <a:solidFill>
                  <a:srgbClr val="22373A"/>
                </a:solidFill>
                <a:latin typeface="LM Mono 8"/>
                <a:cs typeface="LM Mono 8"/>
              </a:rPr>
              <a:t>ek_mu</a:t>
            </a:r>
            <a:r>
              <a:rPr sz="800" spc="-5" dirty="0">
                <a:solidFill>
                  <a:srgbClr val="666666"/>
                </a:solidFill>
                <a:latin typeface="LM Mono 8"/>
                <a:cs typeface="LM Mono 8"/>
              </a:rPr>
              <a:t>=</a:t>
            </a:r>
            <a:r>
              <a:rPr sz="800" spc="-5" dirty="0">
                <a:solidFill>
                  <a:srgbClr val="22373A"/>
                </a:solidFill>
                <a:latin typeface="LM Mono 8"/>
                <a:cs typeface="LM Mono 8"/>
              </a:rPr>
              <a:t>mean(observation</a:t>
            </a:r>
            <a:r>
              <a:rPr sz="800" spc="-5" dirty="0">
                <a:solidFill>
                  <a:srgbClr val="666666"/>
                </a:solidFill>
                <a:latin typeface="LM Mono 8"/>
                <a:cs typeface="LM Mono 8"/>
              </a:rPr>
              <a:t>.</a:t>
            </a:r>
            <a:r>
              <a:rPr sz="800" spc="-5" dirty="0">
                <a:solidFill>
                  <a:srgbClr val="22373A"/>
                </a:solidFill>
                <a:latin typeface="LM Mono 8"/>
                <a:cs typeface="LM Mono 8"/>
              </a:rPr>
              <a:t>ek_amount[keyword_neighborhood,</a:t>
            </a:r>
            <a:r>
              <a:rPr sz="800" spc="-55" dirty="0">
                <a:solidFill>
                  <a:srgbClr val="22373A"/>
                </a:solidFill>
                <a:latin typeface="LM Mono 8"/>
                <a:cs typeface="LM Mono 8"/>
              </a:rPr>
              <a:t> </a:t>
            </a:r>
            <a:r>
              <a:rPr sz="800" spc="-5" dirty="0">
                <a:solidFill>
                  <a:srgbClr val="22373A"/>
                </a:solidFill>
                <a:latin typeface="LM Mono 8"/>
                <a:cs typeface="LM Mono 8"/>
              </a:rPr>
              <a:t>manufacturer_neighborhood])</a:t>
            </a:r>
            <a:endParaRPr sz="800">
              <a:latin typeface="LM Mono 8"/>
              <a:cs typeface="LM Mono 8"/>
            </a:endParaRPr>
          </a:p>
          <a:p>
            <a:pPr marL="12700">
              <a:lnSpc>
                <a:spcPct val="100000"/>
              </a:lnSpc>
              <a:spcBef>
                <a:spcPts val="130"/>
              </a:spcBef>
            </a:pPr>
            <a:r>
              <a:rPr sz="500" spc="-5" dirty="0">
                <a:solidFill>
                  <a:srgbClr val="22373A"/>
                </a:solidFill>
                <a:latin typeface="LM Roman 5"/>
                <a:cs typeface="LM Roman 5"/>
              </a:rPr>
              <a:t>16 </a:t>
            </a:r>
            <a:r>
              <a:rPr sz="800" spc="-5" dirty="0">
                <a:solidFill>
                  <a:srgbClr val="22373A"/>
                </a:solidFill>
                <a:latin typeface="LM Mono 8"/>
                <a:cs typeface="LM Mono 8"/>
              </a:rPr>
              <a:t>ek_sigma</a:t>
            </a:r>
            <a:r>
              <a:rPr sz="800" spc="-5" dirty="0">
                <a:solidFill>
                  <a:srgbClr val="666666"/>
                </a:solidFill>
                <a:latin typeface="LM Mono 8"/>
                <a:cs typeface="LM Mono 8"/>
              </a:rPr>
              <a:t>=</a:t>
            </a:r>
            <a:r>
              <a:rPr sz="800" spc="-5" dirty="0">
                <a:solidFill>
                  <a:srgbClr val="22373A"/>
                </a:solidFill>
                <a:latin typeface="LM Mono 8"/>
                <a:cs typeface="LM Mono 8"/>
              </a:rPr>
              <a:t>std(observation</a:t>
            </a:r>
            <a:r>
              <a:rPr sz="800" spc="-5" dirty="0">
                <a:solidFill>
                  <a:srgbClr val="666666"/>
                </a:solidFill>
                <a:latin typeface="LM Mono 8"/>
                <a:cs typeface="LM Mono 8"/>
              </a:rPr>
              <a:t>.</a:t>
            </a:r>
            <a:r>
              <a:rPr sz="800" spc="-5" dirty="0">
                <a:solidFill>
                  <a:srgbClr val="22373A"/>
                </a:solidFill>
                <a:latin typeface="LM Mono 8"/>
                <a:cs typeface="LM Mono 8"/>
              </a:rPr>
              <a:t>ek_amount[keyword_neighborhood,</a:t>
            </a:r>
            <a:r>
              <a:rPr sz="800" dirty="0">
                <a:solidFill>
                  <a:srgbClr val="22373A"/>
                </a:solidFill>
                <a:latin typeface="LM Mono 8"/>
                <a:cs typeface="LM Mono 8"/>
              </a:rPr>
              <a:t> </a:t>
            </a:r>
            <a:r>
              <a:rPr sz="800" spc="-5" dirty="0">
                <a:solidFill>
                  <a:srgbClr val="22373A"/>
                </a:solidFill>
                <a:latin typeface="LM Mono 8"/>
                <a:cs typeface="LM Mono 8"/>
              </a:rPr>
              <a:t>manufacturer_neighborhood])</a:t>
            </a:r>
            <a:endParaRPr sz="800">
              <a:latin typeface="LM Mono 8"/>
              <a:cs typeface="LM Mono 8"/>
            </a:endParaRPr>
          </a:p>
          <a:p>
            <a:pPr marL="12700">
              <a:lnSpc>
                <a:spcPct val="100000"/>
              </a:lnSpc>
              <a:spcBef>
                <a:spcPts val="130"/>
              </a:spcBef>
            </a:pPr>
            <a:r>
              <a:rPr sz="500" spc="-5" dirty="0">
                <a:solidFill>
                  <a:srgbClr val="22373A"/>
                </a:solidFill>
                <a:latin typeface="LM Roman 5"/>
                <a:cs typeface="LM Roman 5"/>
              </a:rPr>
              <a:t>17 </a:t>
            </a:r>
            <a:r>
              <a:rPr sz="800" spc="-5" dirty="0">
                <a:solidFill>
                  <a:srgbClr val="22373A"/>
                </a:solidFill>
                <a:latin typeface="LM Mono 8"/>
                <a:cs typeface="LM Mono 8"/>
              </a:rPr>
              <a:t>ek_amount</a:t>
            </a:r>
            <a:r>
              <a:rPr sz="800" spc="-5" dirty="0">
                <a:solidFill>
                  <a:srgbClr val="666666"/>
                </a:solidFill>
                <a:latin typeface="LM Mono 8"/>
                <a:cs typeface="LM Mono 8"/>
              </a:rPr>
              <a:t>=</a:t>
            </a:r>
            <a:r>
              <a:rPr sz="800" spc="-5" dirty="0">
                <a:solidFill>
                  <a:srgbClr val="AA21FF"/>
                </a:solidFill>
                <a:latin typeface="LM Mono 8"/>
                <a:cs typeface="LM Mono 8"/>
              </a:rPr>
              <a:t>@trace</a:t>
            </a:r>
            <a:r>
              <a:rPr sz="800" spc="-5" dirty="0">
                <a:solidFill>
                  <a:srgbClr val="22373A"/>
                </a:solidFill>
                <a:latin typeface="LM Mono 8"/>
                <a:cs typeface="LM Mono 8"/>
              </a:rPr>
              <a:t>(normal(ek_mu,</a:t>
            </a:r>
            <a:r>
              <a:rPr sz="800" spc="-135" dirty="0">
                <a:solidFill>
                  <a:srgbClr val="22373A"/>
                </a:solidFill>
                <a:latin typeface="LM Mono 8"/>
                <a:cs typeface="LM Mono 8"/>
              </a:rPr>
              <a:t> </a:t>
            </a:r>
            <a:r>
              <a:rPr sz="800" spc="-5" dirty="0">
                <a:solidFill>
                  <a:srgbClr val="22373A"/>
                </a:solidFill>
                <a:latin typeface="LM Mono 8"/>
                <a:cs typeface="LM Mono 8"/>
              </a:rPr>
              <a:t>ek_sigma),</a:t>
            </a:r>
            <a:r>
              <a:rPr sz="800" spc="-5" dirty="0">
                <a:solidFill>
                  <a:srgbClr val="666666"/>
                </a:solidFill>
                <a:latin typeface="LM Mono 8"/>
                <a:cs typeface="LM Mono 8"/>
              </a:rPr>
              <a:t>:</a:t>
            </a:r>
            <a:r>
              <a:rPr sz="800" spc="-5" dirty="0">
                <a:solidFill>
                  <a:srgbClr val="22373A"/>
                </a:solidFill>
                <a:latin typeface="LM Mono 8"/>
                <a:cs typeface="LM Mono 8"/>
              </a:rPr>
              <a:t>ek_amount)</a:t>
            </a:r>
            <a:endParaRPr sz="800">
              <a:latin typeface="LM Mono 8"/>
              <a:cs typeface="LM Mono 8"/>
            </a:endParaRPr>
          </a:p>
        </p:txBody>
      </p:sp>
      <p:sp>
        <p:nvSpPr>
          <p:cNvPr id="21" name="object 21"/>
          <p:cNvSpPr/>
          <p:nvPr/>
        </p:nvSpPr>
        <p:spPr>
          <a:xfrm>
            <a:off x="397954" y="2975991"/>
            <a:ext cx="4964430" cy="0"/>
          </a:xfrm>
          <a:custGeom>
            <a:avLst/>
            <a:gdLst/>
            <a:ahLst/>
            <a:cxnLst/>
            <a:rect l="l" t="t" r="r" b="b"/>
            <a:pathLst>
              <a:path w="4964430">
                <a:moveTo>
                  <a:pt x="0" y="0"/>
                </a:moveTo>
                <a:lnTo>
                  <a:pt x="4964087" y="0"/>
                </a:lnTo>
              </a:path>
            </a:pathLst>
          </a:custGeom>
          <a:ln w="5054">
            <a:solidFill>
              <a:srgbClr val="22373A"/>
            </a:solidFill>
          </a:ln>
        </p:spPr>
        <p:txBody>
          <a:bodyPr wrap="square" lIns="0" tIns="0" rIns="0" bIns="0" rtlCol="0"/>
          <a:lstStyle/>
          <a:p>
            <a:endParaRPr/>
          </a:p>
        </p:txBody>
      </p:sp>
    </p:spTree>
  </p:cSld>
  <p:clrMapOvr>
    <a:masterClrMapping/>
  </p:clrMapOvr>
  <p:transition>
    <p:cu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2289175"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Examples from “False</a:t>
            </a:r>
            <a:r>
              <a:rPr sz="1200" b="1" spc="-45" dirty="0">
                <a:solidFill>
                  <a:srgbClr val="F9F9F9"/>
                </a:solidFill>
                <a:latin typeface="LM Sans 10"/>
                <a:cs typeface="LM Sans 10"/>
              </a:rPr>
              <a:t> </a:t>
            </a:r>
            <a:r>
              <a:rPr sz="1200" b="1" spc="-5" dirty="0">
                <a:solidFill>
                  <a:srgbClr val="F9F9F9"/>
                </a:solidFill>
                <a:latin typeface="LM Sans 10"/>
                <a:cs typeface="LM Sans 10"/>
              </a:rPr>
              <a:t>Positives”</a:t>
            </a:r>
            <a:endParaRPr sz="1200">
              <a:latin typeface="LM Sans 10"/>
              <a:cs typeface="LM Sans 10"/>
            </a:endParaRPr>
          </a:p>
        </p:txBody>
      </p:sp>
      <p:grpSp>
        <p:nvGrpSpPr>
          <p:cNvPr id="3" name="object 3"/>
          <p:cNvGrpSpPr/>
          <p:nvPr/>
        </p:nvGrpSpPr>
        <p:grpSpPr>
          <a:xfrm>
            <a:off x="4514621" y="72601"/>
            <a:ext cx="1122045" cy="208915"/>
            <a:chOff x="4514621" y="72601"/>
            <a:chExt cx="1122045" cy="208915"/>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grpSp>
      <p:sp>
        <p:nvSpPr>
          <p:cNvPr id="6" name="object 6"/>
          <p:cNvSpPr/>
          <p:nvPr/>
        </p:nvSpPr>
        <p:spPr>
          <a:xfrm>
            <a:off x="359994" y="1156834"/>
            <a:ext cx="5040002" cy="981858"/>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1597025"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Mercateo Article</a:t>
            </a:r>
            <a:r>
              <a:rPr sz="1200" b="1" spc="-55" dirty="0">
                <a:solidFill>
                  <a:srgbClr val="F9F9F9"/>
                </a:solidFill>
                <a:latin typeface="LM Sans 10"/>
                <a:cs typeface="LM Sans 10"/>
              </a:rPr>
              <a:t> </a:t>
            </a:r>
            <a:r>
              <a:rPr sz="1200" b="1" spc="-5" dirty="0">
                <a:solidFill>
                  <a:srgbClr val="F9F9F9"/>
                </a:solidFill>
                <a:latin typeface="LM Sans 10"/>
                <a:cs typeface="LM Sans 10"/>
              </a:rPr>
              <a:t>Data</a:t>
            </a:r>
            <a:endParaRPr sz="1200">
              <a:latin typeface="LM Sans 10"/>
              <a:cs typeface="LM Sans 10"/>
            </a:endParaRP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664845" cy="5080"/>
            </a:xfrm>
            <a:custGeom>
              <a:avLst/>
              <a:gdLst/>
              <a:ahLst/>
              <a:cxnLst/>
              <a:rect l="l" t="t" r="r" b="b"/>
              <a:pathLst>
                <a:path w="664845" h="5079">
                  <a:moveTo>
                    <a:pt x="0" y="5060"/>
                  </a:moveTo>
                  <a:lnTo>
                    <a:pt x="0" y="0"/>
                  </a:lnTo>
                  <a:lnTo>
                    <a:pt x="664636" y="0"/>
                  </a:lnTo>
                  <a:lnTo>
                    <a:pt x="664636"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359994" y="710144"/>
            <a:ext cx="5039939" cy="1451967"/>
          </a:xfrm>
          <a:prstGeom prst="rect">
            <a:avLst/>
          </a:prstGeom>
          <a:blipFill>
            <a:blip r:embed="rId5" cstate="print"/>
            <a:stretch>
              <a:fillRect/>
            </a:stretch>
          </a:blipFill>
        </p:spPr>
        <p:txBody>
          <a:bodyPr wrap="square" lIns="0" tIns="0" rIns="0" bIns="0" rtlCol="0"/>
          <a:lstStyle/>
          <a:p>
            <a:endParaRPr/>
          </a:p>
        </p:txBody>
      </p:sp>
      <p:sp>
        <p:nvSpPr>
          <p:cNvPr id="10" name="object 10"/>
          <p:cNvSpPr txBox="1"/>
          <p:nvPr/>
        </p:nvSpPr>
        <p:spPr>
          <a:xfrm>
            <a:off x="4804943" y="3019665"/>
            <a:ext cx="69532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Introduction</a:t>
            </a:r>
            <a:r>
              <a:rPr sz="700" spc="-5" dirty="0">
                <a:solidFill>
                  <a:srgbClr val="909B9D"/>
                </a:solidFill>
                <a:latin typeface="LM Sans 8"/>
                <a:cs typeface="LM Sans 8"/>
              </a:rPr>
              <a:t>3/26</a:t>
            </a:r>
            <a:endParaRPr sz="700">
              <a:latin typeface="LM Sans 8"/>
              <a:cs typeface="LM Sans 8"/>
            </a:endParaRPr>
          </a:p>
        </p:txBody>
      </p:sp>
    </p:spTree>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1597025"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Mercateo Article</a:t>
            </a:r>
            <a:r>
              <a:rPr sz="1200" b="1" spc="-55" dirty="0">
                <a:solidFill>
                  <a:srgbClr val="F9F9F9"/>
                </a:solidFill>
                <a:latin typeface="LM Sans 10"/>
                <a:cs typeface="LM Sans 10"/>
              </a:rPr>
              <a:t> </a:t>
            </a:r>
            <a:r>
              <a:rPr sz="1200" b="1" spc="-5" dirty="0">
                <a:solidFill>
                  <a:srgbClr val="F9F9F9"/>
                </a:solidFill>
                <a:latin typeface="LM Sans 10"/>
                <a:cs typeface="LM Sans 10"/>
              </a:rPr>
              <a:t>Data</a:t>
            </a:r>
            <a:endParaRPr sz="1200">
              <a:latin typeface="LM Sans 10"/>
              <a:cs typeface="LM Sans 10"/>
            </a:endParaRP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664845" cy="5080"/>
            </a:xfrm>
            <a:custGeom>
              <a:avLst/>
              <a:gdLst/>
              <a:ahLst/>
              <a:cxnLst/>
              <a:rect l="l" t="t" r="r" b="b"/>
              <a:pathLst>
                <a:path w="664845" h="5079">
                  <a:moveTo>
                    <a:pt x="0" y="5060"/>
                  </a:moveTo>
                  <a:lnTo>
                    <a:pt x="0" y="0"/>
                  </a:lnTo>
                  <a:lnTo>
                    <a:pt x="664636" y="0"/>
                  </a:lnTo>
                  <a:lnTo>
                    <a:pt x="664636"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359994" y="710154"/>
            <a:ext cx="5040009" cy="1453316"/>
          </a:xfrm>
          <a:prstGeom prst="rect">
            <a:avLst/>
          </a:prstGeom>
          <a:blipFill>
            <a:blip r:embed="rId5" cstate="print"/>
            <a:stretch>
              <a:fillRect/>
            </a:stretch>
          </a:blipFill>
        </p:spPr>
        <p:txBody>
          <a:bodyPr wrap="square" lIns="0" tIns="0" rIns="0" bIns="0" rtlCol="0"/>
          <a:lstStyle/>
          <a:p>
            <a:endParaRPr/>
          </a:p>
        </p:txBody>
      </p:sp>
      <p:sp>
        <p:nvSpPr>
          <p:cNvPr id="10" name="object 10"/>
          <p:cNvSpPr txBox="1"/>
          <p:nvPr/>
        </p:nvSpPr>
        <p:spPr>
          <a:xfrm>
            <a:off x="4804943" y="3019665"/>
            <a:ext cx="69532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Introduction</a:t>
            </a:r>
            <a:r>
              <a:rPr sz="700" spc="-5" dirty="0">
                <a:solidFill>
                  <a:srgbClr val="909B9D"/>
                </a:solidFill>
                <a:latin typeface="LM Sans 8"/>
                <a:cs typeface="LM Sans 8"/>
              </a:rPr>
              <a:t>3/26</a:t>
            </a:r>
            <a:endParaRPr sz="700">
              <a:latin typeface="LM Sans 8"/>
              <a:cs typeface="LM Sans 8"/>
            </a:endParaRPr>
          </a:p>
        </p:txBody>
      </p:sp>
    </p:spTree>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0" y="64615"/>
            <a:ext cx="1597025" cy="207645"/>
          </a:xfrm>
          <a:prstGeom prst="rect">
            <a:avLst/>
          </a:prstGeom>
        </p:spPr>
        <p:txBody>
          <a:bodyPr vert="horz" wrap="square" lIns="0" tIns="12065" rIns="0" bIns="0" rtlCol="0">
            <a:spAutoFit/>
          </a:bodyPr>
          <a:lstStyle/>
          <a:p>
            <a:pPr marL="12700">
              <a:lnSpc>
                <a:spcPct val="100000"/>
              </a:lnSpc>
              <a:spcBef>
                <a:spcPts val="95"/>
              </a:spcBef>
            </a:pPr>
            <a:r>
              <a:rPr sz="1200" b="1" spc="-5" dirty="0">
                <a:solidFill>
                  <a:srgbClr val="F9F9F9"/>
                </a:solidFill>
                <a:latin typeface="LM Sans 10"/>
                <a:cs typeface="LM Sans 10"/>
              </a:rPr>
              <a:t>Mercateo Article</a:t>
            </a:r>
            <a:r>
              <a:rPr sz="1200" b="1" spc="-55" dirty="0">
                <a:solidFill>
                  <a:srgbClr val="F9F9F9"/>
                </a:solidFill>
                <a:latin typeface="LM Sans 10"/>
                <a:cs typeface="LM Sans 10"/>
              </a:rPr>
              <a:t> </a:t>
            </a:r>
            <a:r>
              <a:rPr sz="1200" b="1" spc="-5" dirty="0">
                <a:solidFill>
                  <a:srgbClr val="F9F9F9"/>
                </a:solidFill>
                <a:latin typeface="LM Sans 10"/>
                <a:cs typeface="LM Sans 10"/>
              </a:rPr>
              <a:t>Data</a:t>
            </a:r>
            <a:endParaRPr sz="1200">
              <a:latin typeface="LM Sans 10"/>
              <a:cs typeface="LM Sans 10"/>
            </a:endParaRP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664845" cy="5080"/>
            </a:xfrm>
            <a:custGeom>
              <a:avLst/>
              <a:gdLst/>
              <a:ahLst/>
              <a:cxnLst/>
              <a:rect l="l" t="t" r="r" b="b"/>
              <a:pathLst>
                <a:path w="664845" h="5079">
                  <a:moveTo>
                    <a:pt x="0" y="5060"/>
                  </a:moveTo>
                  <a:lnTo>
                    <a:pt x="0" y="0"/>
                  </a:lnTo>
                  <a:lnTo>
                    <a:pt x="664636" y="0"/>
                  </a:lnTo>
                  <a:lnTo>
                    <a:pt x="664636" y="5060"/>
                  </a:lnTo>
                  <a:lnTo>
                    <a:pt x="0" y="5060"/>
                  </a:lnTo>
                  <a:close/>
                </a:path>
              </a:pathLst>
            </a:custGeom>
            <a:solidFill>
              <a:srgbClr val="F01B09"/>
            </a:solidFill>
          </p:spPr>
          <p:txBody>
            <a:bodyPr wrap="square" lIns="0" tIns="0" rIns="0" bIns="0" rtlCol="0"/>
            <a:lstStyle/>
            <a:p>
              <a:endParaRPr/>
            </a:p>
          </p:txBody>
        </p:sp>
      </p:grpSp>
      <p:sp>
        <p:nvSpPr>
          <p:cNvPr id="9" name="object 9"/>
          <p:cNvSpPr/>
          <p:nvPr/>
        </p:nvSpPr>
        <p:spPr>
          <a:xfrm>
            <a:off x="359994" y="710154"/>
            <a:ext cx="5040009" cy="1453316"/>
          </a:xfrm>
          <a:prstGeom prst="rect">
            <a:avLst/>
          </a:prstGeom>
          <a:blipFill>
            <a:blip r:embed="rId5" cstate="print"/>
            <a:stretch>
              <a:fillRect/>
            </a:stretch>
          </a:blipFill>
        </p:spPr>
        <p:txBody>
          <a:bodyPr wrap="square" lIns="0" tIns="0" rIns="0" bIns="0" rtlCol="0"/>
          <a:lstStyle/>
          <a:p>
            <a:endParaRPr/>
          </a:p>
        </p:txBody>
      </p:sp>
      <p:sp>
        <p:nvSpPr>
          <p:cNvPr id="10" name="object 10"/>
          <p:cNvSpPr txBox="1"/>
          <p:nvPr/>
        </p:nvSpPr>
        <p:spPr>
          <a:xfrm>
            <a:off x="1785150" y="2363335"/>
            <a:ext cx="2189480" cy="177800"/>
          </a:xfrm>
          <a:prstGeom prst="rect">
            <a:avLst/>
          </a:prstGeom>
        </p:spPr>
        <p:txBody>
          <a:bodyPr vert="horz" wrap="square" lIns="0" tIns="12065" rIns="0" bIns="0" rtlCol="0">
            <a:spAutoFit/>
          </a:bodyPr>
          <a:lstStyle/>
          <a:p>
            <a:pPr marL="12700">
              <a:lnSpc>
                <a:spcPct val="100000"/>
              </a:lnSpc>
              <a:spcBef>
                <a:spcPts val="95"/>
              </a:spcBef>
            </a:pPr>
            <a:r>
              <a:rPr sz="1000" b="1" spc="-5" dirty="0">
                <a:solidFill>
                  <a:srgbClr val="22373A"/>
                </a:solidFill>
                <a:latin typeface="LM Sans 10"/>
                <a:cs typeface="LM Sans 10"/>
              </a:rPr>
              <a:t>Goal: Automated anomaly</a:t>
            </a:r>
            <a:r>
              <a:rPr sz="1000" b="1" spc="100" dirty="0">
                <a:solidFill>
                  <a:srgbClr val="22373A"/>
                </a:solidFill>
                <a:latin typeface="LM Sans 10"/>
                <a:cs typeface="LM Sans 10"/>
              </a:rPr>
              <a:t> </a:t>
            </a:r>
            <a:r>
              <a:rPr sz="1000" b="1" spc="-5" dirty="0">
                <a:solidFill>
                  <a:srgbClr val="22373A"/>
                </a:solidFill>
                <a:latin typeface="LM Sans 10"/>
                <a:cs typeface="LM Sans 10"/>
              </a:rPr>
              <a:t>detection!</a:t>
            </a:r>
            <a:endParaRPr sz="1000">
              <a:latin typeface="LM Sans 10"/>
              <a:cs typeface="LM Sans 10"/>
            </a:endParaRPr>
          </a:p>
        </p:txBody>
      </p:sp>
      <p:sp>
        <p:nvSpPr>
          <p:cNvPr id="11" name="object 11"/>
          <p:cNvSpPr txBox="1"/>
          <p:nvPr/>
        </p:nvSpPr>
        <p:spPr>
          <a:xfrm>
            <a:off x="4804943" y="3019665"/>
            <a:ext cx="69532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6" action="ppaction://hlinksldjump"/>
              </a:rPr>
              <a:t>Introduction</a:t>
            </a:r>
            <a:r>
              <a:rPr sz="700" spc="-5" dirty="0">
                <a:solidFill>
                  <a:srgbClr val="909B9D"/>
                </a:solidFill>
                <a:latin typeface="LM Sans 8"/>
                <a:cs typeface="LM Sans 8"/>
              </a:rPr>
              <a:t>3/26</a:t>
            </a:r>
            <a:endParaRPr sz="700">
              <a:latin typeface="LM Sans 8"/>
              <a:cs typeface="LM Sans 8"/>
            </a:endParaRPr>
          </a:p>
        </p:txBody>
      </p:sp>
    </p:spTree>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2885440" cy="207645"/>
          </a:xfrm>
          <a:prstGeom prst="rect">
            <a:avLst/>
          </a:prstGeom>
        </p:spPr>
        <p:txBody>
          <a:bodyPr vert="horz" wrap="square" lIns="0" tIns="12065" rIns="0" bIns="0" rtlCol="0">
            <a:spAutoFit/>
          </a:bodyPr>
          <a:lstStyle/>
          <a:p>
            <a:pPr marL="12700">
              <a:lnSpc>
                <a:spcPct val="100000"/>
              </a:lnSpc>
              <a:spcBef>
                <a:spcPts val="95"/>
              </a:spcBef>
            </a:pPr>
            <a:r>
              <a:rPr spc="-10" dirty="0"/>
              <a:t>Conventional </a:t>
            </a:r>
            <a:r>
              <a:rPr spc="-15" dirty="0"/>
              <a:t>Techniques </a:t>
            </a:r>
            <a:r>
              <a:rPr spc="-5" dirty="0"/>
              <a:t>and</a:t>
            </a:r>
            <a:r>
              <a:rPr spc="-10" dirty="0"/>
              <a:t> </a:t>
            </a:r>
            <a:r>
              <a:rPr spc="-5" dirty="0"/>
              <a:t>Limitations</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886460" cy="5080"/>
            </a:xfrm>
            <a:custGeom>
              <a:avLst/>
              <a:gdLst/>
              <a:ahLst/>
              <a:cxnLst/>
              <a:rect l="l" t="t" r="r" b="b"/>
              <a:pathLst>
                <a:path w="886460" h="5079">
                  <a:moveTo>
                    <a:pt x="0" y="5060"/>
                  </a:moveTo>
                  <a:lnTo>
                    <a:pt x="0" y="0"/>
                  </a:lnTo>
                  <a:lnTo>
                    <a:pt x="886124" y="0"/>
                  </a:lnTo>
                  <a:lnTo>
                    <a:pt x="886124"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53834" y="640261"/>
            <a:ext cx="2840990" cy="1435100"/>
          </a:xfrm>
          <a:prstGeom prst="rect">
            <a:avLst/>
          </a:prstGeom>
        </p:spPr>
        <p:txBody>
          <a:bodyPr vert="horz" wrap="square" lIns="0" tIns="63500" rIns="0" bIns="0" rtlCol="0">
            <a:spAutoFit/>
          </a:bodyPr>
          <a:lstStyle/>
          <a:p>
            <a:pPr marL="139065" indent="-127000">
              <a:lnSpc>
                <a:spcPct val="100000"/>
              </a:lnSpc>
              <a:spcBef>
                <a:spcPts val="500"/>
              </a:spcBef>
              <a:buFont typeface="Arial"/>
              <a:buChar char="•"/>
              <a:tabLst>
                <a:tab pos="139700" algn="l"/>
              </a:tabLst>
            </a:pPr>
            <a:r>
              <a:rPr sz="1000" spc="-5" dirty="0">
                <a:solidFill>
                  <a:srgbClr val="22373A"/>
                </a:solidFill>
                <a:latin typeface="LM Sans 10"/>
                <a:cs typeface="LM Sans 10"/>
              </a:rPr>
              <a:t>Heuristic </a:t>
            </a:r>
            <a:r>
              <a:rPr sz="1000" dirty="0">
                <a:solidFill>
                  <a:srgbClr val="22373A"/>
                </a:solidFill>
                <a:latin typeface="LM Sans 10"/>
                <a:cs typeface="LM Sans 10"/>
              </a:rPr>
              <a:t>methods </a:t>
            </a:r>
            <a:r>
              <a:rPr sz="1000" spc="-5" dirty="0">
                <a:solidFill>
                  <a:srgbClr val="22373A"/>
                </a:solidFill>
                <a:latin typeface="LM Sans 10"/>
                <a:cs typeface="LM Sans 10"/>
              </a:rPr>
              <a:t>— </a:t>
            </a:r>
            <a:r>
              <a:rPr sz="1000" i="1" spc="-5" dirty="0">
                <a:solidFill>
                  <a:srgbClr val="22373A"/>
                </a:solidFill>
                <a:latin typeface="LM Sans 10"/>
                <a:cs typeface="LM Sans 10"/>
              </a:rPr>
              <a:t>if ... then</a:t>
            </a:r>
            <a:r>
              <a:rPr sz="1000" i="1" spc="-225" dirty="0">
                <a:solidFill>
                  <a:srgbClr val="22373A"/>
                </a:solidFill>
                <a:latin typeface="LM Sans 10"/>
                <a:cs typeface="LM Sans 10"/>
              </a:rPr>
              <a:t> </a:t>
            </a:r>
            <a:r>
              <a:rPr sz="1000" i="1" spc="-5" dirty="0">
                <a:solidFill>
                  <a:srgbClr val="22373A"/>
                </a:solidFill>
                <a:latin typeface="LM Sans 10"/>
                <a:cs typeface="LM Sans 10"/>
              </a:rPr>
              <a:t>...</a:t>
            </a:r>
            <a:endParaRPr sz="1000">
              <a:latin typeface="LM Sans 10"/>
              <a:cs typeface="LM Sans 10"/>
            </a:endParaRPr>
          </a:p>
          <a:p>
            <a:pPr marL="391795" lvl="1" indent="-122555">
              <a:lnSpc>
                <a:spcPct val="100000"/>
              </a:lnSpc>
              <a:spcBef>
                <a:spcPts val="359"/>
              </a:spcBef>
              <a:buFont typeface="Arial"/>
              <a:buChar char="•"/>
              <a:tabLst>
                <a:tab pos="392430" algn="l"/>
              </a:tabLst>
            </a:pPr>
            <a:r>
              <a:rPr sz="900" spc="-5" dirty="0">
                <a:solidFill>
                  <a:srgbClr val="22373A"/>
                </a:solidFill>
                <a:latin typeface="LM Sans 9"/>
                <a:cs typeface="LM Sans 9"/>
              </a:rPr>
              <a:t>Maintainability</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10" dirty="0">
                <a:solidFill>
                  <a:srgbClr val="22373A"/>
                </a:solidFill>
                <a:latin typeface="LM Sans 9"/>
                <a:cs typeface="LM Sans 9"/>
              </a:rPr>
              <a:t>Conflicting </a:t>
            </a:r>
            <a:r>
              <a:rPr sz="900" spc="-5" dirty="0">
                <a:solidFill>
                  <a:srgbClr val="22373A"/>
                </a:solidFill>
                <a:latin typeface="LM Sans 9"/>
                <a:cs typeface="LM Sans 9"/>
              </a:rPr>
              <a:t>rules</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5" dirty="0">
                <a:solidFill>
                  <a:srgbClr val="22373A"/>
                </a:solidFill>
                <a:latin typeface="LM Sans 9"/>
                <a:cs typeface="LM Sans 9"/>
              </a:rPr>
              <a:t>“Knipex” </a:t>
            </a:r>
            <a:r>
              <a:rPr sz="900" spc="-5" dirty="0">
                <a:solidFill>
                  <a:srgbClr val="22373A"/>
                </a:solidFill>
                <a:latin typeface="LM Sans 9"/>
                <a:cs typeface="LM Sans 9"/>
              </a:rPr>
              <a:t>vs </a:t>
            </a:r>
            <a:r>
              <a:rPr sz="900" dirty="0">
                <a:solidFill>
                  <a:srgbClr val="22373A"/>
                </a:solidFill>
                <a:latin typeface="LM Sans 9"/>
                <a:cs typeface="LM Sans 9"/>
              </a:rPr>
              <a:t>“Primium”: </a:t>
            </a:r>
            <a:r>
              <a:rPr sz="900" spc="-5" dirty="0">
                <a:solidFill>
                  <a:srgbClr val="22373A"/>
                </a:solidFill>
                <a:latin typeface="LM Sans 9"/>
                <a:cs typeface="LM Sans 9"/>
              </a:rPr>
              <a:t>Who is</a:t>
            </a:r>
            <a:r>
              <a:rPr sz="900" spc="75" dirty="0">
                <a:solidFill>
                  <a:srgbClr val="22373A"/>
                </a:solidFill>
                <a:latin typeface="LM Sans 9"/>
                <a:cs typeface="LM Sans 9"/>
              </a:rPr>
              <a:t> </a:t>
            </a:r>
            <a:r>
              <a:rPr sz="900" spc="-5" dirty="0">
                <a:solidFill>
                  <a:srgbClr val="22373A"/>
                </a:solidFill>
                <a:latin typeface="LM Sans 9"/>
                <a:cs typeface="LM Sans 9"/>
              </a:rPr>
              <a:t>wrong?</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5" dirty="0">
                <a:solidFill>
                  <a:srgbClr val="22373A"/>
                </a:solidFill>
                <a:latin typeface="LM Sans 9"/>
                <a:cs typeface="LM Sans 9"/>
              </a:rPr>
              <a:t>High demands on domain</a:t>
            </a:r>
            <a:r>
              <a:rPr sz="900" spc="-10" dirty="0">
                <a:solidFill>
                  <a:srgbClr val="22373A"/>
                </a:solidFill>
                <a:latin typeface="LM Sans 9"/>
                <a:cs typeface="LM Sans 9"/>
              </a:rPr>
              <a:t> knowledge</a:t>
            </a:r>
            <a:endParaRPr sz="900">
              <a:latin typeface="LM Sans 9"/>
              <a:cs typeface="LM Sans 9"/>
            </a:endParaRPr>
          </a:p>
          <a:p>
            <a:pPr marL="139065" indent="-127000">
              <a:lnSpc>
                <a:spcPct val="100000"/>
              </a:lnSpc>
              <a:spcBef>
                <a:spcPts val="380"/>
              </a:spcBef>
              <a:buFont typeface="Arial"/>
              <a:buChar char="•"/>
              <a:tabLst>
                <a:tab pos="139700" algn="l"/>
              </a:tabLst>
            </a:pPr>
            <a:r>
              <a:rPr sz="1000" spc="-5" dirty="0">
                <a:solidFill>
                  <a:srgbClr val="22373A"/>
                </a:solidFill>
                <a:latin typeface="LM Sans 10"/>
                <a:cs typeface="LM Sans 10"/>
              </a:rPr>
              <a:t>Statistical</a:t>
            </a:r>
            <a:r>
              <a:rPr sz="1000" spc="-10" dirty="0">
                <a:solidFill>
                  <a:srgbClr val="22373A"/>
                </a:solidFill>
                <a:latin typeface="LM Sans 10"/>
                <a:cs typeface="LM Sans 10"/>
              </a:rPr>
              <a:t> </a:t>
            </a:r>
            <a:r>
              <a:rPr sz="1000" dirty="0">
                <a:solidFill>
                  <a:srgbClr val="22373A"/>
                </a:solidFill>
                <a:latin typeface="LM Sans 10"/>
                <a:cs typeface="LM Sans 10"/>
              </a:rPr>
              <a:t>methods</a:t>
            </a:r>
            <a:endParaRPr sz="1000">
              <a:latin typeface="LM Sans 10"/>
              <a:cs typeface="LM Sans 10"/>
            </a:endParaRPr>
          </a:p>
          <a:p>
            <a:pPr marL="391795" lvl="1" indent="-122555">
              <a:lnSpc>
                <a:spcPct val="100000"/>
              </a:lnSpc>
              <a:spcBef>
                <a:spcPts val="359"/>
              </a:spcBef>
              <a:buFont typeface="Arial"/>
              <a:buChar char="•"/>
              <a:tabLst>
                <a:tab pos="392430" algn="l"/>
              </a:tabLst>
            </a:pPr>
            <a:r>
              <a:rPr sz="900" b="1" spc="-5" dirty="0">
                <a:solidFill>
                  <a:srgbClr val="22373A"/>
                </a:solidFill>
                <a:latin typeface="LM Sans 10"/>
                <a:cs typeface="LM Sans 10"/>
              </a:rPr>
              <a:t>High-cardinality</a:t>
            </a:r>
            <a:r>
              <a:rPr sz="900" spc="-5" dirty="0">
                <a:solidFill>
                  <a:srgbClr val="22373A"/>
                </a:solidFill>
                <a:latin typeface="LM Sans 9"/>
                <a:cs typeface="LM Sans 9"/>
              </a:rPr>
              <a:t>: Most values </a:t>
            </a:r>
            <a:r>
              <a:rPr sz="900" spc="-15" dirty="0">
                <a:solidFill>
                  <a:srgbClr val="22373A"/>
                </a:solidFill>
                <a:latin typeface="LM Sans 9"/>
                <a:cs typeface="LM Sans 9"/>
              </a:rPr>
              <a:t>are </a:t>
            </a:r>
            <a:r>
              <a:rPr sz="900" spc="-10" dirty="0">
                <a:solidFill>
                  <a:srgbClr val="22373A"/>
                </a:solidFill>
                <a:latin typeface="LM Sans 9"/>
                <a:cs typeface="LM Sans 9"/>
              </a:rPr>
              <a:t>rarely</a:t>
            </a:r>
            <a:r>
              <a:rPr sz="900" spc="90" dirty="0">
                <a:solidFill>
                  <a:srgbClr val="22373A"/>
                </a:solidFill>
                <a:latin typeface="LM Sans 9"/>
                <a:cs typeface="LM Sans 9"/>
              </a:rPr>
              <a:t> </a:t>
            </a:r>
            <a:r>
              <a:rPr sz="900" spc="-5" dirty="0">
                <a:solidFill>
                  <a:srgbClr val="22373A"/>
                </a:solidFill>
                <a:latin typeface="LM Sans 9"/>
                <a:cs typeface="LM Sans 9"/>
              </a:rPr>
              <a:t>observed</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5" dirty="0">
                <a:solidFill>
                  <a:srgbClr val="22373A"/>
                </a:solidFill>
                <a:latin typeface="LM Sans 9"/>
                <a:cs typeface="LM Sans 9"/>
              </a:rPr>
              <a:t>Occurrence information alone is not</a:t>
            </a:r>
            <a:r>
              <a:rPr sz="900" spc="-15" dirty="0">
                <a:solidFill>
                  <a:srgbClr val="22373A"/>
                </a:solidFill>
                <a:latin typeface="LM Sans 9"/>
                <a:cs typeface="LM Sans 9"/>
              </a:rPr>
              <a:t> </a:t>
            </a:r>
            <a:r>
              <a:rPr sz="900" spc="-5" dirty="0">
                <a:solidFill>
                  <a:srgbClr val="22373A"/>
                </a:solidFill>
                <a:latin typeface="LM Sans 9"/>
                <a:cs typeface="LM Sans 9"/>
              </a:rPr>
              <a:t>enough</a:t>
            </a:r>
            <a:endParaRPr sz="900">
              <a:latin typeface="LM Sans 9"/>
              <a:cs typeface="LM Sans 9"/>
            </a:endParaRPr>
          </a:p>
        </p:txBody>
      </p:sp>
      <p:sp>
        <p:nvSpPr>
          <p:cNvPr id="10" name="object 10"/>
          <p:cNvSpPr txBox="1"/>
          <p:nvPr/>
        </p:nvSpPr>
        <p:spPr>
          <a:xfrm>
            <a:off x="4804943" y="3019665"/>
            <a:ext cx="69532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5" action="ppaction://hlinksldjump"/>
              </a:rPr>
              <a:t>Introduction</a:t>
            </a:r>
            <a:r>
              <a:rPr sz="700" spc="-5" dirty="0">
                <a:solidFill>
                  <a:srgbClr val="909B9D"/>
                </a:solidFill>
                <a:latin typeface="LM Sans 8"/>
                <a:cs typeface="LM Sans 8"/>
              </a:rPr>
              <a:t>4/26</a:t>
            </a:r>
            <a:endParaRPr sz="700">
              <a:latin typeface="LM Sans 8"/>
              <a:cs typeface="LM Sans 8"/>
            </a:endParaRPr>
          </a:p>
        </p:txBody>
      </p:sp>
    </p:spTree>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1010" y="64615"/>
            <a:ext cx="2885440" cy="207645"/>
          </a:xfrm>
          <a:prstGeom prst="rect">
            <a:avLst/>
          </a:prstGeom>
        </p:spPr>
        <p:txBody>
          <a:bodyPr vert="horz" wrap="square" lIns="0" tIns="12065" rIns="0" bIns="0" rtlCol="0">
            <a:spAutoFit/>
          </a:bodyPr>
          <a:lstStyle/>
          <a:p>
            <a:pPr marL="12700">
              <a:lnSpc>
                <a:spcPct val="100000"/>
              </a:lnSpc>
              <a:spcBef>
                <a:spcPts val="95"/>
              </a:spcBef>
            </a:pPr>
            <a:r>
              <a:rPr spc="-10" dirty="0"/>
              <a:t>Conventional </a:t>
            </a:r>
            <a:r>
              <a:rPr spc="-15" dirty="0"/>
              <a:t>Techniques </a:t>
            </a:r>
            <a:r>
              <a:rPr spc="-5" dirty="0"/>
              <a:t>and</a:t>
            </a:r>
            <a:r>
              <a:rPr spc="-10" dirty="0"/>
              <a:t> </a:t>
            </a:r>
            <a:r>
              <a:rPr spc="-5" dirty="0"/>
              <a:t>Limitations</a:t>
            </a:r>
          </a:p>
        </p:txBody>
      </p:sp>
      <p:grpSp>
        <p:nvGrpSpPr>
          <p:cNvPr id="3" name="object 3"/>
          <p:cNvGrpSpPr/>
          <p:nvPr/>
        </p:nvGrpSpPr>
        <p:grpSpPr>
          <a:xfrm>
            <a:off x="0" y="72601"/>
            <a:ext cx="5760085" cy="285750"/>
            <a:chOff x="0" y="72601"/>
            <a:chExt cx="5760085" cy="285750"/>
          </a:xfrm>
        </p:grpSpPr>
        <p:sp>
          <p:nvSpPr>
            <p:cNvPr id="4" name="object 4"/>
            <p:cNvSpPr/>
            <p:nvPr/>
          </p:nvSpPr>
          <p:spPr>
            <a:xfrm>
              <a:off x="4514621" y="72601"/>
              <a:ext cx="391066" cy="208741"/>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4961369" y="72626"/>
              <a:ext cx="674872" cy="208716"/>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0" y="355396"/>
              <a:ext cx="5760085" cy="0"/>
            </a:xfrm>
            <a:custGeom>
              <a:avLst/>
              <a:gdLst/>
              <a:ahLst/>
              <a:cxnLst/>
              <a:rect l="l" t="t" r="r" b="b"/>
              <a:pathLst>
                <a:path w="5760085">
                  <a:moveTo>
                    <a:pt x="0" y="0"/>
                  </a:moveTo>
                  <a:lnTo>
                    <a:pt x="5759996" y="0"/>
                  </a:lnTo>
                </a:path>
              </a:pathLst>
            </a:custGeom>
            <a:ln w="5054">
              <a:solidFill>
                <a:srgbClr val="D6B6B3"/>
              </a:solidFill>
            </a:ln>
          </p:spPr>
          <p:txBody>
            <a:bodyPr wrap="square" lIns="0" tIns="0" rIns="0" bIns="0" rtlCol="0"/>
            <a:lstStyle/>
            <a:p>
              <a:endParaRPr/>
            </a:p>
          </p:txBody>
        </p:sp>
        <p:sp>
          <p:nvSpPr>
            <p:cNvPr id="7" name="object 7"/>
            <p:cNvSpPr/>
            <p:nvPr/>
          </p:nvSpPr>
          <p:spPr>
            <a:xfrm>
              <a:off x="0" y="352863"/>
              <a:ext cx="5760085" cy="5080"/>
            </a:xfrm>
            <a:custGeom>
              <a:avLst/>
              <a:gdLst/>
              <a:ahLst/>
              <a:cxnLst/>
              <a:rect l="l" t="t" r="r" b="b"/>
              <a:pathLst>
                <a:path w="5760085" h="5079">
                  <a:moveTo>
                    <a:pt x="0" y="5060"/>
                  </a:moveTo>
                  <a:lnTo>
                    <a:pt x="0" y="0"/>
                  </a:lnTo>
                  <a:lnTo>
                    <a:pt x="5760072" y="0"/>
                  </a:lnTo>
                  <a:lnTo>
                    <a:pt x="5760072" y="5060"/>
                  </a:lnTo>
                  <a:lnTo>
                    <a:pt x="0" y="5060"/>
                  </a:lnTo>
                  <a:close/>
                </a:path>
              </a:pathLst>
            </a:custGeom>
            <a:solidFill>
              <a:srgbClr val="D6B6B3"/>
            </a:solidFill>
          </p:spPr>
          <p:txBody>
            <a:bodyPr wrap="square" lIns="0" tIns="0" rIns="0" bIns="0" rtlCol="0"/>
            <a:lstStyle/>
            <a:p>
              <a:endParaRPr/>
            </a:p>
          </p:txBody>
        </p:sp>
        <p:sp>
          <p:nvSpPr>
            <p:cNvPr id="8" name="object 8"/>
            <p:cNvSpPr/>
            <p:nvPr/>
          </p:nvSpPr>
          <p:spPr>
            <a:xfrm>
              <a:off x="0" y="352863"/>
              <a:ext cx="886460" cy="5080"/>
            </a:xfrm>
            <a:custGeom>
              <a:avLst/>
              <a:gdLst/>
              <a:ahLst/>
              <a:cxnLst/>
              <a:rect l="l" t="t" r="r" b="b"/>
              <a:pathLst>
                <a:path w="886460" h="5079">
                  <a:moveTo>
                    <a:pt x="0" y="5060"/>
                  </a:moveTo>
                  <a:lnTo>
                    <a:pt x="0" y="0"/>
                  </a:lnTo>
                  <a:lnTo>
                    <a:pt x="886124" y="0"/>
                  </a:lnTo>
                  <a:lnTo>
                    <a:pt x="886124" y="5060"/>
                  </a:lnTo>
                  <a:lnTo>
                    <a:pt x="0" y="5060"/>
                  </a:lnTo>
                  <a:close/>
                </a:path>
              </a:pathLst>
            </a:custGeom>
            <a:solidFill>
              <a:srgbClr val="F01B09"/>
            </a:solidFill>
          </p:spPr>
          <p:txBody>
            <a:bodyPr wrap="square" lIns="0" tIns="0" rIns="0" bIns="0" rtlCol="0"/>
            <a:lstStyle/>
            <a:p>
              <a:endParaRPr/>
            </a:p>
          </p:txBody>
        </p:sp>
      </p:grpSp>
      <p:sp>
        <p:nvSpPr>
          <p:cNvPr id="9" name="object 9"/>
          <p:cNvSpPr txBox="1"/>
          <p:nvPr/>
        </p:nvSpPr>
        <p:spPr>
          <a:xfrm>
            <a:off x="353834" y="640261"/>
            <a:ext cx="3933825" cy="1877060"/>
          </a:xfrm>
          <a:prstGeom prst="rect">
            <a:avLst/>
          </a:prstGeom>
        </p:spPr>
        <p:txBody>
          <a:bodyPr vert="horz" wrap="square" lIns="0" tIns="63500" rIns="0" bIns="0" rtlCol="0">
            <a:spAutoFit/>
          </a:bodyPr>
          <a:lstStyle/>
          <a:p>
            <a:pPr marL="139065" indent="-127000">
              <a:lnSpc>
                <a:spcPct val="100000"/>
              </a:lnSpc>
              <a:spcBef>
                <a:spcPts val="500"/>
              </a:spcBef>
              <a:buFont typeface="Arial"/>
              <a:buChar char="•"/>
              <a:tabLst>
                <a:tab pos="139700" algn="l"/>
              </a:tabLst>
            </a:pPr>
            <a:r>
              <a:rPr sz="1000" spc="-5" dirty="0">
                <a:solidFill>
                  <a:srgbClr val="22373A"/>
                </a:solidFill>
                <a:latin typeface="LM Sans 10"/>
                <a:cs typeface="LM Sans 10"/>
              </a:rPr>
              <a:t>Heuristic </a:t>
            </a:r>
            <a:r>
              <a:rPr sz="1000" dirty="0">
                <a:solidFill>
                  <a:srgbClr val="22373A"/>
                </a:solidFill>
                <a:latin typeface="LM Sans 10"/>
                <a:cs typeface="LM Sans 10"/>
              </a:rPr>
              <a:t>methods </a:t>
            </a:r>
            <a:r>
              <a:rPr sz="1000" spc="-5" dirty="0">
                <a:solidFill>
                  <a:srgbClr val="22373A"/>
                </a:solidFill>
                <a:latin typeface="LM Sans 10"/>
                <a:cs typeface="LM Sans 10"/>
              </a:rPr>
              <a:t>— </a:t>
            </a:r>
            <a:r>
              <a:rPr sz="1000" i="1" spc="-5" dirty="0">
                <a:solidFill>
                  <a:srgbClr val="22373A"/>
                </a:solidFill>
                <a:latin typeface="LM Sans 10"/>
                <a:cs typeface="LM Sans 10"/>
              </a:rPr>
              <a:t>if ... then</a:t>
            </a:r>
            <a:r>
              <a:rPr sz="1000" i="1" spc="-220" dirty="0">
                <a:solidFill>
                  <a:srgbClr val="22373A"/>
                </a:solidFill>
                <a:latin typeface="LM Sans 10"/>
                <a:cs typeface="LM Sans 10"/>
              </a:rPr>
              <a:t> </a:t>
            </a:r>
            <a:r>
              <a:rPr sz="1000" i="1" spc="-5" dirty="0">
                <a:solidFill>
                  <a:srgbClr val="22373A"/>
                </a:solidFill>
                <a:latin typeface="LM Sans 10"/>
                <a:cs typeface="LM Sans 10"/>
              </a:rPr>
              <a:t>...</a:t>
            </a:r>
            <a:endParaRPr sz="1000">
              <a:latin typeface="LM Sans 10"/>
              <a:cs typeface="LM Sans 10"/>
            </a:endParaRPr>
          </a:p>
          <a:p>
            <a:pPr marL="391795" lvl="1" indent="-122555">
              <a:lnSpc>
                <a:spcPct val="100000"/>
              </a:lnSpc>
              <a:spcBef>
                <a:spcPts val="359"/>
              </a:spcBef>
              <a:buFont typeface="Arial"/>
              <a:buChar char="•"/>
              <a:tabLst>
                <a:tab pos="392430" algn="l"/>
              </a:tabLst>
            </a:pPr>
            <a:r>
              <a:rPr sz="900" spc="-5" dirty="0">
                <a:solidFill>
                  <a:srgbClr val="22373A"/>
                </a:solidFill>
                <a:latin typeface="LM Sans 9"/>
                <a:cs typeface="LM Sans 9"/>
              </a:rPr>
              <a:t>Maintainability</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10" dirty="0">
                <a:solidFill>
                  <a:srgbClr val="22373A"/>
                </a:solidFill>
                <a:latin typeface="LM Sans 9"/>
                <a:cs typeface="LM Sans 9"/>
              </a:rPr>
              <a:t>Conflicting </a:t>
            </a:r>
            <a:r>
              <a:rPr sz="900" spc="-5" dirty="0">
                <a:solidFill>
                  <a:srgbClr val="22373A"/>
                </a:solidFill>
                <a:latin typeface="LM Sans 9"/>
                <a:cs typeface="LM Sans 9"/>
              </a:rPr>
              <a:t>rules</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5" dirty="0">
                <a:solidFill>
                  <a:srgbClr val="22373A"/>
                </a:solidFill>
                <a:latin typeface="LM Sans 9"/>
                <a:cs typeface="LM Sans 9"/>
              </a:rPr>
              <a:t>“Knipex” </a:t>
            </a:r>
            <a:r>
              <a:rPr sz="900" spc="-5" dirty="0">
                <a:solidFill>
                  <a:srgbClr val="22373A"/>
                </a:solidFill>
                <a:latin typeface="LM Sans 9"/>
                <a:cs typeface="LM Sans 9"/>
              </a:rPr>
              <a:t>vs </a:t>
            </a:r>
            <a:r>
              <a:rPr sz="900" dirty="0">
                <a:solidFill>
                  <a:srgbClr val="22373A"/>
                </a:solidFill>
                <a:latin typeface="LM Sans 9"/>
                <a:cs typeface="LM Sans 9"/>
              </a:rPr>
              <a:t>“Primium”: </a:t>
            </a:r>
            <a:r>
              <a:rPr sz="900" spc="-5" dirty="0">
                <a:solidFill>
                  <a:srgbClr val="22373A"/>
                </a:solidFill>
                <a:latin typeface="LM Sans 9"/>
                <a:cs typeface="LM Sans 9"/>
              </a:rPr>
              <a:t>Who is</a:t>
            </a:r>
            <a:r>
              <a:rPr sz="900" spc="80" dirty="0">
                <a:solidFill>
                  <a:srgbClr val="22373A"/>
                </a:solidFill>
                <a:latin typeface="LM Sans 9"/>
                <a:cs typeface="LM Sans 9"/>
              </a:rPr>
              <a:t> </a:t>
            </a:r>
            <a:r>
              <a:rPr sz="900" spc="-5" dirty="0">
                <a:solidFill>
                  <a:srgbClr val="22373A"/>
                </a:solidFill>
                <a:latin typeface="LM Sans 9"/>
                <a:cs typeface="LM Sans 9"/>
              </a:rPr>
              <a:t>wrong?</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5" dirty="0">
                <a:solidFill>
                  <a:srgbClr val="22373A"/>
                </a:solidFill>
                <a:latin typeface="LM Sans 9"/>
                <a:cs typeface="LM Sans 9"/>
              </a:rPr>
              <a:t>High demands on domain</a:t>
            </a:r>
            <a:r>
              <a:rPr sz="900" spc="-10" dirty="0">
                <a:solidFill>
                  <a:srgbClr val="22373A"/>
                </a:solidFill>
                <a:latin typeface="LM Sans 9"/>
                <a:cs typeface="LM Sans 9"/>
              </a:rPr>
              <a:t> knowledge</a:t>
            </a:r>
            <a:endParaRPr sz="900">
              <a:latin typeface="LM Sans 9"/>
              <a:cs typeface="LM Sans 9"/>
            </a:endParaRPr>
          </a:p>
          <a:p>
            <a:pPr marL="139065" indent="-127000">
              <a:lnSpc>
                <a:spcPct val="100000"/>
              </a:lnSpc>
              <a:spcBef>
                <a:spcPts val="380"/>
              </a:spcBef>
              <a:buFont typeface="Arial"/>
              <a:buChar char="•"/>
              <a:tabLst>
                <a:tab pos="139700" algn="l"/>
              </a:tabLst>
            </a:pPr>
            <a:r>
              <a:rPr sz="1000" spc="-5" dirty="0">
                <a:solidFill>
                  <a:srgbClr val="22373A"/>
                </a:solidFill>
                <a:latin typeface="LM Sans 10"/>
                <a:cs typeface="LM Sans 10"/>
              </a:rPr>
              <a:t>Statistical</a:t>
            </a:r>
            <a:r>
              <a:rPr sz="1000" spc="-10" dirty="0">
                <a:solidFill>
                  <a:srgbClr val="22373A"/>
                </a:solidFill>
                <a:latin typeface="LM Sans 10"/>
                <a:cs typeface="LM Sans 10"/>
              </a:rPr>
              <a:t> </a:t>
            </a:r>
            <a:r>
              <a:rPr sz="1000" dirty="0">
                <a:solidFill>
                  <a:srgbClr val="22373A"/>
                </a:solidFill>
                <a:latin typeface="LM Sans 10"/>
                <a:cs typeface="LM Sans 10"/>
              </a:rPr>
              <a:t>methods</a:t>
            </a:r>
            <a:endParaRPr sz="1000">
              <a:latin typeface="LM Sans 10"/>
              <a:cs typeface="LM Sans 10"/>
            </a:endParaRPr>
          </a:p>
          <a:p>
            <a:pPr marL="391795" lvl="1" indent="-122555">
              <a:lnSpc>
                <a:spcPct val="100000"/>
              </a:lnSpc>
              <a:spcBef>
                <a:spcPts val="359"/>
              </a:spcBef>
              <a:buFont typeface="Arial"/>
              <a:buChar char="•"/>
              <a:tabLst>
                <a:tab pos="392430" algn="l"/>
              </a:tabLst>
            </a:pPr>
            <a:r>
              <a:rPr sz="900" b="1" spc="-5" dirty="0">
                <a:solidFill>
                  <a:srgbClr val="22373A"/>
                </a:solidFill>
                <a:latin typeface="LM Sans 10"/>
                <a:cs typeface="LM Sans 10"/>
              </a:rPr>
              <a:t>High-cardinality</a:t>
            </a:r>
            <a:r>
              <a:rPr sz="900" spc="-5" dirty="0">
                <a:solidFill>
                  <a:srgbClr val="22373A"/>
                </a:solidFill>
                <a:latin typeface="LM Sans 9"/>
                <a:cs typeface="LM Sans 9"/>
              </a:rPr>
              <a:t>: Most values </a:t>
            </a:r>
            <a:r>
              <a:rPr sz="900" spc="-15" dirty="0">
                <a:solidFill>
                  <a:srgbClr val="22373A"/>
                </a:solidFill>
                <a:latin typeface="LM Sans 9"/>
                <a:cs typeface="LM Sans 9"/>
              </a:rPr>
              <a:t>are </a:t>
            </a:r>
            <a:r>
              <a:rPr sz="900" spc="-10" dirty="0">
                <a:solidFill>
                  <a:srgbClr val="22373A"/>
                </a:solidFill>
                <a:latin typeface="LM Sans 9"/>
                <a:cs typeface="LM Sans 9"/>
              </a:rPr>
              <a:t>rarely</a:t>
            </a:r>
            <a:r>
              <a:rPr sz="900" spc="105" dirty="0">
                <a:solidFill>
                  <a:srgbClr val="22373A"/>
                </a:solidFill>
                <a:latin typeface="LM Sans 9"/>
                <a:cs typeface="LM Sans 9"/>
              </a:rPr>
              <a:t> </a:t>
            </a:r>
            <a:r>
              <a:rPr sz="900" spc="-5" dirty="0">
                <a:solidFill>
                  <a:srgbClr val="22373A"/>
                </a:solidFill>
                <a:latin typeface="LM Sans 9"/>
                <a:cs typeface="LM Sans 9"/>
              </a:rPr>
              <a:t>observed</a:t>
            </a:r>
            <a:endParaRPr sz="900">
              <a:latin typeface="LM Sans 9"/>
              <a:cs typeface="LM Sans 9"/>
            </a:endParaRPr>
          </a:p>
          <a:p>
            <a:pPr marL="391795" lvl="1" indent="-122555">
              <a:lnSpc>
                <a:spcPct val="100000"/>
              </a:lnSpc>
              <a:spcBef>
                <a:spcPts val="180"/>
              </a:spcBef>
              <a:buFont typeface="Arial"/>
              <a:buChar char="•"/>
              <a:tabLst>
                <a:tab pos="392430" algn="l"/>
              </a:tabLst>
            </a:pPr>
            <a:r>
              <a:rPr sz="900" spc="-5" dirty="0">
                <a:solidFill>
                  <a:srgbClr val="22373A"/>
                </a:solidFill>
                <a:latin typeface="LM Sans 9"/>
                <a:cs typeface="LM Sans 9"/>
              </a:rPr>
              <a:t>Occurrence information alone is not</a:t>
            </a:r>
            <a:r>
              <a:rPr sz="900" spc="-10" dirty="0">
                <a:solidFill>
                  <a:srgbClr val="22373A"/>
                </a:solidFill>
                <a:latin typeface="LM Sans 9"/>
                <a:cs typeface="LM Sans 9"/>
              </a:rPr>
              <a:t> </a:t>
            </a:r>
            <a:r>
              <a:rPr sz="900" spc="-5" dirty="0">
                <a:solidFill>
                  <a:srgbClr val="22373A"/>
                </a:solidFill>
                <a:latin typeface="LM Sans 9"/>
                <a:cs typeface="LM Sans 9"/>
              </a:rPr>
              <a:t>enough</a:t>
            </a:r>
            <a:endParaRPr sz="900">
              <a:latin typeface="LM Sans 9"/>
              <a:cs typeface="LM Sans 9"/>
            </a:endParaRPr>
          </a:p>
          <a:p>
            <a:pPr>
              <a:lnSpc>
                <a:spcPct val="100000"/>
              </a:lnSpc>
            </a:pPr>
            <a:endParaRPr sz="1550">
              <a:latin typeface="LM Sans 9"/>
              <a:cs typeface="LM Sans 9"/>
            </a:endParaRPr>
          </a:p>
          <a:p>
            <a:pPr marL="1130935">
              <a:lnSpc>
                <a:spcPct val="100000"/>
              </a:lnSpc>
            </a:pPr>
            <a:r>
              <a:rPr sz="1000" b="1" spc="-15" dirty="0">
                <a:solidFill>
                  <a:srgbClr val="22373A"/>
                </a:solidFill>
                <a:latin typeface="LM Sans 10"/>
                <a:cs typeface="LM Sans 10"/>
              </a:rPr>
              <a:t>How </a:t>
            </a:r>
            <a:r>
              <a:rPr sz="1000" b="1" spc="5" dirty="0">
                <a:solidFill>
                  <a:srgbClr val="22373A"/>
                </a:solidFill>
                <a:latin typeface="LM Sans 10"/>
                <a:cs typeface="LM Sans 10"/>
              </a:rPr>
              <a:t>does </a:t>
            </a:r>
            <a:r>
              <a:rPr sz="1000" b="1" spc="-5" dirty="0">
                <a:solidFill>
                  <a:srgbClr val="22373A"/>
                </a:solidFill>
                <a:latin typeface="LM Sans 10"/>
                <a:cs typeface="LM Sans 10"/>
              </a:rPr>
              <a:t>a human perform anomaly</a:t>
            </a:r>
            <a:r>
              <a:rPr sz="1000" b="1" spc="-20" dirty="0">
                <a:solidFill>
                  <a:srgbClr val="22373A"/>
                </a:solidFill>
                <a:latin typeface="LM Sans 10"/>
                <a:cs typeface="LM Sans 10"/>
              </a:rPr>
              <a:t> </a:t>
            </a:r>
            <a:r>
              <a:rPr sz="1000" b="1" spc="-5" dirty="0">
                <a:solidFill>
                  <a:srgbClr val="22373A"/>
                </a:solidFill>
                <a:latin typeface="LM Sans 10"/>
                <a:cs typeface="LM Sans 10"/>
              </a:rPr>
              <a:t>detection?</a:t>
            </a:r>
            <a:endParaRPr sz="1000">
              <a:latin typeface="LM Sans 10"/>
              <a:cs typeface="LM Sans 10"/>
            </a:endParaRPr>
          </a:p>
        </p:txBody>
      </p:sp>
      <p:sp>
        <p:nvSpPr>
          <p:cNvPr id="10" name="object 10"/>
          <p:cNvSpPr txBox="1"/>
          <p:nvPr/>
        </p:nvSpPr>
        <p:spPr>
          <a:xfrm>
            <a:off x="4804943" y="3019665"/>
            <a:ext cx="695325" cy="115570"/>
          </a:xfrm>
          <a:prstGeom prst="rect">
            <a:avLst/>
          </a:prstGeom>
        </p:spPr>
        <p:txBody>
          <a:bodyPr vert="horz" wrap="square" lIns="0" tIns="0" rIns="0" bIns="0" rtlCol="0">
            <a:spAutoFit/>
          </a:bodyPr>
          <a:lstStyle/>
          <a:p>
            <a:pPr marL="12700">
              <a:lnSpc>
                <a:spcPts val="770"/>
              </a:lnSpc>
            </a:pPr>
            <a:r>
              <a:rPr sz="700" spc="-5" dirty="0">
                <a:solidFill>
                  <a:srgbClr val="909B9D"/>
                </a:solidFill>
                <a:latin typeface="LM Sans 8"/>
                <a:cs typeface="LM Sans 8"/>
                <a:hlinkClick r:id="rId5" action="ppaction://hlinksldjump"/>
              </a:rPr>
              <a:t>Introduction</a:t>
            </a:r>
            <a:r>
              <a:rPr sz="700" spc="-5" dirty="0">
                <a:solidFill>
                  <a:srgbClr val="909B9D"/>
                </a:solidFill>
                <a:latin typeface="LM Sans 8"/>
                <a:cs typeface="LM Sans 8"/>
              </a:rPr>
              <a:t>4/26</a:t>
            </a:r>
            <a:endParaRPr sz="700">
              <a:latin typeface="LM Sans 8"/>
              <a:cs typeface="LM Sans 8"/>
            </a:endParaRPr>
          </a:p>
        </p:txBody>
      </p:sp>
    </p:spTree>
  </p:cSld>
  <p:clrMapOvr>
    <a:masterClrMapping/>
  </p:clrMapOvr>
  <p:transition>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81</TotalTime>
  <Words>6548</Words>
  <Application>Microsoft Macintosh PowerPoint</Application>
  <PresentationFormat>自定义</PresentationFormat>
  <Paragraphs>650</Paragraphs>
  <Slides>47</Slides>
  <Notes>47</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47</vt:i4>
      </vt:variant>
    </vt:vector>
  </HeadingPairs>
  <TitlesOfParts>
    <vt:vector size="62" baseType="lpstr">
      <vt:lpstr>等线</vt:lpstr>
      <vt:lpstr>DejaVu Sans</vt:lpstr>
      <vt:lpstr>DejaVu Sans Condensed</vt:lpstr>
      <vt:lpstr>Latin Modern Math</vt:lpstr>
      <vt:lpstr>LM Mono 10</vt:lpstr>
      <vt:lpstr>LM Mono 8</vt:lpstr>
      <vt:lpstr>LM Roman 5</vt:lpstr>
      <vt:lpstr>LM Sans 10</vt:lpstr>
      <vt:lpstr>LM Sans 8</vt:lpstr>
      <vt:lpstr>LM Sans 9</vt:lpstr>
      <vt:lpstr>Arial</vt:lpstr>
      <vt:lpstr>Calibri</vt:lpstr>
      <vt:lpstr>Times New Roman</vt:lpstr>
      <vt:lpstr>Verdana</vt:lpstr>
      <vt:lpstr>Office Theme</vt:lpstr>
      <vt:lpstr>Anomaly Detection in Probabilistic Databases with  Embeddings of Categorical Values</vt:lpstr>
      <vt:lpstr>Table of contents</vt:lpstr>
      <vt:lpstr>Data as the New Oil</vt:lpstr>
      <vt:lpstr>Data as the New Oil</vt:lpstr>
      <vt:lpstr>PowerPoint 演示文稿</vt:lpstr>
      <vt:lpstr>PowerPoint 演示文稿</vt:lpstr>
      <vt:lpstr>PowerPoint 演示文稿</vt:lpstr>
      <vt:lpstr>Conventional Techniques and Limitations</vt:lpstr>
      <vt:lpstr>Conventional Techniques and Limitations</vt:lpstr>
      <vt:lpstr>PowerPoint 演示文稿</vt:lpstr>
      <vt:lpstr>Domain Knowledge as Probabilistic Relationships</vt:lpstr>
      <vt:lpstr>Domain Knowledge as Probabilistic Relationships</vt:lpstr>
      <vt:lpstr>Bayesian Network</vt:lpstr>
      <vt:lpstr>Conditional Continuous Distribution</vt:lpstr>
      <vt:lpstr>Conditional Continuous Distribution</vt:lpstr>
      <vt:lpstr>Conditional Discrete Distribution</vt:lpstr>
      <vt:lpstr>Conditional Discrete Distribution</vt:lpstr>
      <vt:lpstr>Conditional Discrete Distribution</vt:lpstr>
      <vt:lpstr>Model Implementation with Probabilistic Programming</vt:lpstr>
      <vt:lpstr>PowerPoint 演示文稿</vt:lpstr>
      <vt:lpstr>PowerPoint 演示文稿</vt:lpstr>
      <vt:lpstr>Problem of High-cardinality</vt:lpstr>
      <vt:lpstr>PowerPoint 演示文稿</vt:lpstr>
      <vt:lpstr>PowerPoint 演示文稿</vt:lpstr>
      <vt:lpstr>What are Embeddings?</vt:lpstr>
      <vt:lpstr>PowerPoint 演示文稿</vt:lpstr>
      <vt:lpstr>PowerPoint 演示文稿</vt:lpstr>
      <vt:lpstr>Neighbors in High-dimensional Space</vt:lpstr>
      <vt:lpstr>Embedding Training Model</vt:lpstr>
      <vt:lpstr>PowerPoint 演示文稿</vt:lpstr>
      <vt:lpstr>Text vs. Tabular Data</vt:lpstr>
      <vt:lpstr>Embedding Training Model</vt:lpstr>
      <vt:lpstr>PowerPoint 演示文稿</vt:lpstr>
      <vt:lpstr>Evaluation Goal</vt:lpstr>
      <vt:lpstr>Evaluation Goal</vt:lpstr>
      <vt:lpstr>Evaluation Goal</vt:lpstr>
      <vt:lpstr>Dataset and External Knowledge</vt:lpstr>
      <vt:lpstr>Evaluation Measures</vt:lpstr>
      <vt:lpstr>PowerPoint 演示文稿</vt:lpstr>
      <vt:lpstr>PowerPoint 演示文稿</vt:lpstr>
      <vt:lpstr>PowerPoint 演示文稿</vt:lpstr>
      <vt:lpstr>Summary</vt:lpstr>
      <vt:lpstr>Outlook</vt:lpstr>
      <vt:lpstr>PowerPoint 演示文稿</vt:lpstr>
      <vt:lpstr>Model Implementation with Probabilistic Programming</vt:lpstr>
      <vt:lpstr>Using Embeddings</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Anomaly Detection in Probabilistic Databases with Embeddings of Categorical Values</dc:title>
  <dc:creator>Daoping Wang</dc:creator>
  <cp:lastModifiedBy>Daoping Wang</cp:lastModifiedBy>
  <cp:revision>52</cp:revision>
  <cp:lastPrinted>2020-03-18T16:20:56Z</cp:lastPrinted>
  <dcterms:created xsi:type="dcterms:W3CDTF">2020-03-18T14:59:21Z</dcterms:created>
  <dcterms:modified xsi:type="dcterms:W3CDTF">2020-03-18T16:21:02Z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2020-03-18T00:00:00Z</vt:filetime>
  </property>
  <property fmtid="{D5CDD505-2E9C-101B-9397-08002B2CF9AE}" pid="3" name="Creator">
    <vt:lpwstr>LaTeX with Beamer class</vt:lpwstr>
  </property>
  <property fmtid="{D5CDD505-2E9C-101B-9397-08002B2CF9AE}" pid="4" name="LastSaved">
    <vt:filetime>2020-03-18T00:00:00Z</vt:filetime>
  </property>
</Properties>
</file>